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9" r:id="rId1"/>
  </p:sldMasterIdLst>
  <p:notesMasterIdLst>
    <p:notesMasterId r:id="rId43"/>
  </p:notesMasterIdLst>
  <p:handoutMasterIdLst>
    <p:handoutMasterId r:id="rId44"/>
  </p:handoutMasterIdLst>
  <p:sldIdLst>
    <p:sldId id="699" r:id="rId2"/>
    <p:sldId id="700" r:id="rId3"/>
    <p:sldId id="701" r:id="rId4"/>
    <p:sldId id="702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8" r:id="rId18"/>
    <p:sldId id="719" r:id="rId19"/>
    <p:sldId id="720" r:id="rId20"/>
    <p:sldId id="721" r:id="rId21"/>
    <p:sldId id="722" r:id="rId22"/>
    <p:sldId id="740" r:id="rId23"/>
    <p:sldId id="742" r:id="rId24"/>
    <p:sldId id="741" r:id="rId25"/>
    <p:sldId id="745" r:id="rId26"/>
    <p:sldId id="743" r:id="rId27"/>
    <p:sldId id="744" r:id="rId28"/>
    <p:sldId id="723" r:id="rId29"/>
    <p:sldId id="725" r:id="rId30"/>
    <p:sldId id="746" r:id="rId31"/>
    <p:sldId id="747" r:id="rId32"/>
    <p:sldId id="748" r:id="rId33"/>
    <p:sldId id="730" r:id="rId34"/>
    <p:sldId id="732" r:id="rId35"/>
    <p:sldId id="733" r:id="rId36"/>
    <p:sldId id="734" r:id="rId37"/>
    <p:sldId id="735" r:id="rId38"/>
    <p:sldId id="736" r:id="rId39"/>
    <p:sldId id="737" r:id="rId40"/>
    <p:sldId id="738" r:id="rId41"/>
    <p:sldId id="739" r:id="rId42"/>
  </p:sldIdLst>
  <p:sldSz cx="9144000" cy="5143500" type="screen16x9"/>
  <p:notesSz cx="6845300" cy="93964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59">
          <p15:clr>
            <a:srgbClr val="A4A3A4"/>
          </p15:clr>
        </p15:guide>
        <p15:guide id="2" pos="215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A4001D"/>
    <a:srgbClr val="A40508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7657" autoAdjust="0"/>
    <p:restoredTop sz="93750" autoAdjust="0"/>
  </p:normalViewPr>
  <p:slideViewPr>
    <p:cSldViewPr>
      <p:cViewPr varScale="1">
        <p:scale>
          <a:sx n="122" d="100"/>
          <a:sy n="122" d="100"/>
        </p:scale>
        <p:origin x="-104" y="-3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2" d="100"/>
          <a:sy n="62" d="100"/>
        </p:scale>
        <p:origin x="-2224" y="-112"/>
      </p:cViewPr>
      <p:guideLst>
        <p:guide orient="horz" pos="2959"/>
        <p:guide pos="215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8263" y="0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26513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8263" y="8926513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</a:defRPr>
            </a:lvl1pPr>
          </a:lstStyle>
          <a:p>
            <a:fld id="{8A029216-D615-3945-A1F3-D96FC886DA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263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8263" y="0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0513" y="704850"/>
            <a:ext cx="6264275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464050"/>
            <a:ext cx="5019675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26513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8263" y="8926513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B9031F-EB71-7642-8F3C-6FDC1408CB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273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704850"/>
            <a:ext cx="6264275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142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5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704850"/>
            <a:ext cx="6264275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851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17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704850"/>
            <a:ext cx="6264275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36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513" y="704850"/>
            <a:ext cx="6264275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888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0" y="510778"/>
            <a:ext cx="3890964" cy="1298972"/>
          </a:xfrm>
        </p:spPr>
        <p:txBody>
          <a:bodyPr/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876550"/>
            <a:ext cx="3886200" cy="1676400"/>
          </a:xfrm>
        </p:spPr>
        <p:txBody>
          <a:bodyPr/>
          <a:lstStyle>
            <a:lvl1pPr marL="0" indent="0" algn="ctr">
              <a:spcBef>
                <a:spcPts val="900"/>
              </a:spcBef>
              <a:buFont typeface="Times" pitchFamily="-65" charset="0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239000" y="4705350"/>
            <a:ext cx="1219200" cy="342900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334000" y="4705350"/>
            <a:ext cx="1905000" cy="342900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9" name="Picture 8" descr="wordcloud2.jpg"/>
          <p:cNvPicPr>
            <a:picLocks noChangeAspect="1"/>
          </p:cNvPicPr>
          <p:nvPr userDrawn="1"/>
        </p:nvPicPr>
        <p:blipFill rotWithShape="1">
          <a:blip r:embed="rId2"/>
          <a:srcRect l="19740" t="8415" r="20308" b="8153"/>
          <a:stretch/>
        </p:blipFill>
        <p:spPr>
          <a:xfrm>
            <a:off x="781451" y="165818"/>
            <a:ext cx="2647549" cy="4768132"/>
          </a:xfrm>
          <a:prstGeom prst="rect">
            <a:avLst/>
          </a:prstGeom>
        </p:spPr>
      </p:pic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572000" y="4705350"/>
            <a:ext cx="765174" cy="342900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74C7FEE-6B48-4643-BCFB-F13B0E13E17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211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FA8D9-15F1-AF4D-8149-0C26EB27AC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83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285750"/>
            <a:ext cx="2114550" cy="4400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85750"/>
            <a:ext cx="619125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57BED9-9427-674C-8047-314E304C86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81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14450"/>
            <a:ext cx="7772400" cy="1628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3057525"/>
            <a:ext cx="7772400" cy="1628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43D734-B240-FB4D-AF6E-6869FD66910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467600" cy="742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300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2550"/>
            <a:ext cx="6858000" cy="3333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5181600" y="4705350"/>
            <a:ext cx="19812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286000" y="4705350"/>
            <a:ext cx="28956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F35DC5-7E65-8247-99AB-4E984F8A921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706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mplete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68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2550"/>
            <a:ext cx="8534400" cy="3333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0" y="4705350"/>
            <a:ext cx="19812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0" y="4705350"/>
            <a:ext cx="28956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F35DC5-7E65-8247-99AB-4E984F8A921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176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2BDC8F-D922-0A4E-AAA0-9C7D97FF3D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14450"/>
            <a:ext cx="3810000" cy="33718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314450"/>
            <a:ext cx="3810000" cy="33718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0" y="4705350"/>
            <a:ext cx="19812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667000" y="4686300"/>
            <a:ext cx="28956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C7A63A-31A1-2C4C-95AA-A445DBCAB17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13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53728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733550"/>
            <a:ext cx="4040188" cy="2971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6" y="1253728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1733550"/>
            <a:ext cx="4041775" cy="2971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248400" y="4705350"/>
            <a:ext cx="19812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819400" y="4705350"/>
            <a:ext cx="2895600" cy="3429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C68C3-6089-F349-9232-42643877B0C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467600" cy="742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75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C7101-16EA-C942-850C-355264FDE9E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2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28E5E2-1321-4548-96C8-615581C5A8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7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750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343150"/>
            <a:ext cx="3008313" cy="225147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729988-E849-C549-AA67-252EA40F09C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 rot="5400000">
            <a:off x="-2548893" y="2548891"/>
            <a:ext cx="5143501" cy="45719"/>
          </a:xfrm>
          <a:prstGeom prst="rect">
            <a:avLst/>
          </a:prstGeom>
          <a:solidFill>
            <a:srgbClr val="A40508"/>
          </a:solidFill>
          <a:ln w="9525">
            <a:solidFill>
              <a:srgbClr val="A4001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solidFill>
                <a:srgbClr val="A5002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12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7882B1-C6D6-A945-BB8B-B7B1B12471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046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381000"/>
            <a:ext cx="7467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52550"/>
            <a:ext cx="77724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480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0" y="4705350"/>
            <a:ext cx="1981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480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4705350"/>
            <a:ext cx="1981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fld id="{91F816EA-24CC-2048-859A-C5EA9F27539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4056" y="325348"/>
            <a:ext cx="868944" cy="8748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" y="8750"/>
            <a:ext cx="1295400" cy="2616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100" dirty="0" smtClean="0">
                <a:solidFill>
                  <a:srgbClr val="A4001D"/>
                </a:solidFill>
                <a:latin typeface="+mn-lt"/>
              </a:rPr>
              <a:t>Dan Jurafsky</a:t>
            </a:r>
            <a:endParaRPr lang="en-US" sz="1100" dirty="0">
              <a:solidFill>
                <a:srgbClr val="A4001D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1" r:id="rId13"/>
    <p:sldLayoutId id="2147483712" r:id="rId1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  <a:ea typeface="ＭＳ Ｐゴシック" pitchFamily="-65" charset="-128"/>
          <a:cs typeface="ＭＳ Ｐゴシック" pitchFamily="-65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  <a:ea typeface="ＭＳ Ｐゴシック" pitchFamily="-65" charset="-128"/>
          <a:cs typeface="ＭＳ Ｐゴシック" pitchFamily="-65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  <a:ea typeface="ＭＳ Ｐゴシック" pitchFamily="-65" charset="-128"/>
          <a:cs typeface="ＭＳ Ｐゴシック" pitchFamily="-65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Lucida Sans" pitchFamily="-65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charset="0"/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685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2pPr>
      <a:lvl3pPr marL="10287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3pPr>
      <a:lvl4pPr marL="1371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 charset="0"/>
        <a:buChar char="•"/>
        <a:defRPr>
          <a:solidFill>
            <a:schemeClr val="tx1"/>
          </a:solidFill>
          <a:latin typeface="+mn-lt"/>
          <a:ea typeface="ＭＳ Ｐゴシック" pitchFamily="-65" charset="-128"/>
        </a:defRPr>
      </a:lvl4pPr>
      <a:lvl5pPr marL="17145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charset="0"/>
        <a:buChar char="•"/>
        <a:defRPr>
          <a:solidFill>
            <a:schemeClr val="tx1"/>
          </a:solidFill>
          <a:latin typeface="+mn-lt"/>
          <a:ea typeface="ＭＳ Ｐゴシック" pitchFamily="-65" charset="-128"/>
        </a:defRPr>
      </a:lvl5pPr>
      <a:lvl6pPr marL="21717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pitchFamily="-65" charset="0"/>
        <a:buChar char="•"/>
        <a:defRPr sz="1400">
          <a:solidFill>
            <a:schemeClr val="tx1"/>
          </a:solidFill>
          <a:latin typeface="+mn-lt"/>
          <a:ea typeface="ＭＳ Ｐゴシック" pitchFamily="-65" charset="-128"/>
        </a:defRPr>
      </a:lvl6pPr>
      <a:lvl7pPr marL="26289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pitchFamily="-65" charset="0"/>
        <a:buChar char="•"/>
        <a:defRPr sz="1400">
          <a:solidFill>
            <a:schemeClr val="tx1"/>
          </a:solidFill>
          <a:latin typeface="+mn-lt"/>
          <a:ea typeface="ＭＳ Ｐゴシック" pitchFamily="-65" charset="-128"/>
        </a:defRPr>
      </a:lvl7pPr>
      <a:lvl8pPr marL="30861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pitchFamily="-65" charset="0"/>
        <a:buChar char="•"/>
        <a:defRPr sz="1400">
          <a:solidFill>
            <a:schemeClr val="tx1"/>
          </a:solidFill>
          <a:latin typeface="+mn-lt"/>
          <a:ea typeface="ＭＳ Ｐゴシック" pitchFamily="-65" charset="-128"/>
        </a:defRPr>
      </a:lvl8pPr>
      <a:lvl9pPr marL="3543300" indent="-228600" algn="l" rtl="0" eaLnBrk="1" fontAlgn="base" hangingPunct="1">
        <a:spcBef>
          <a:spcPct val="20000"/>
        </a:spcBef>
        <a:spcAft>
          <a:spcPct val="0"/>
        </a:spcAft>
        <a:buClr>
          <a:srgbClr val="CC0000"/>
        </a:buClr>
        <a:buFont typeface="Times" pitchFamily="-65" charset="0"/>
        <a:buChar char="•"/>
        <a:defRPr sz="14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6" Type="http://schemas.openxmlformats.org/officeDocument/2006/relationships/image" Target="../media/image20.emf"/><Relationship Id="rId7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24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962400" y="-323850"/>
            <a:ext cx="4800600" cy="1905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1809750"/>
            <a:ext cx="5105400" cy="12954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Dense Vectors 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181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SVD applied to term-document matrix:</a:t>
            </a:r>
            <a:br>
              <a:rPr lang="en-US" dirty="0" smtClean="0"/>
            </a:br>
            <a:r>
              <a:rPr lang="en-US" dirty="0" smtClean="0"/>
              <a:t>Latent Semantic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2550"/>
            <a:ext cx="8534400" cy="533400"/>
          </a:xfrm>
        </p:spPr>
        <p:txBody>
          <a:bodyPr/>
          <a:lstStyle/>
          <a:p>
            <a:r>
              <a:rPr lang="en-US" dirty="0" smtClean="0"/>
              <a:t>If instead of keeping all m dimensions, we just keep the top k singular values. Let’s say 300.</a:t>
            </a:r>
          </a:p>
          <a:p>
            <a:r>
              <a:rPr lang="en-US" dirty="0" smtClean="0"/>
              <a:t>The result is a least-squares approximation to the original X</a:t>
            </a:r>
          </a:p>
          <a:p>
            <a:r>
              <a:rPr lang="en-US" dirty="0" smtClean="0"/>
              <a:t>But instead of multiplying,                                                                    we’ll just make use of W.</a:t>
            </a:r>
          </a:p>
          <a:p>
            <a:r>
              <a:rPr lang="en-US" dirty="0" smtClean="0"/>
              <a:t>Each row of W:</a:t>
            </a:r>
          </a:p>
          <a:p>
            <a:pPr lvl="1"/>
            <a:r>
              <a:rPr lang="en-US" dirty="0" smtClean="0"/>
              <a:t>A k-dimensional vector</a:t>
            </a:r>
          </a:p>
          <a:p>
            <a:pPr lvl="1"/>
            <a:r>
              <a:rPr lang="en-US" dirty="0" smtClean="0"/>
              <a:t>Representing word 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2584" y="2586670"/>
            <a:ext cx="4220416" cy="257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08360" y="4592419"/>
            <a:ext cx="320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k</a:t>
            </a:r>
          </a:p>
          <a:p>
            <a:r>
              <a:rPr lang="en-US" sz="1800" dirty="0" smtClean="0">
                <a:latin typeface="+mn-lt"/>
              </a:rPr>
              <a:t>/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82027" y="3946578"/>
            <a:ext cx="320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/</a:t>
            </a:r>
          </a:p>
          <a:p>
            <a:r>
              <a:rPr lang="en-US" sz="1800" dirty="0">
                <a:latin typeface="+mn-lt"/>
              </a:rPr>
              <a:t>k</a:t>
            </a:r>
            <a:endParaRPr lang="en-US" sz="18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4650" y="3875539"/>
            <a:ext cx="320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/</a:t>
            </a:r>
          </a:p>
          <a:p>
            <a:r>
              <a:rPr lang="en-US" sz="1800" dirty="0">
                <a:latin typeface="+mn-lt"/>
              </a:rPr>
              <a:t>k</a:t>
            </a:r>
            <a:endParaRPr lang="en-US" sz="1800" dirty="0" smtClean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76789" y="3946578"/>
            <a:ext cx="320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/</a:t>
            </a:r>
          </a:p>
          <a:p>
            <a:r>
              <a:rPr lang="en-US" sz="1800" dirty="0">
                <a:latin typeface="+mn-lt"/>
              </a:rPr>
              <a:t>k</a:t>
            </a:r>
            <a:endParaRPr lang="en-US" sz="1800" dirty="0" smtClean="0"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599984" y="3068908"/>
            <a:ext cx="191790" cy="1449169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018977" y="3615854"/>
            <a:ext cx="638407" cy="221586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086173" y="3615854"/>
            <a:ext cx="580612" cy="221586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482027" y="3068908"/>
            <a:ext cx="184758" cy="768532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7966" y="742099"/>
            <a:ext cx="2398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latin typeface="+mn-lt"/>
              </a:rPr>
              <a:t>Deerwester</a:t>
            </a:r>
            <a:r>
              <a:rPr lang="en-US" sz="1800" dirty="0" smtClean="0">
                <a:latin typeface="+mn-lt"/>
              </a:rPr>
              <a:t> et al (1988)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8289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LSA more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52550"/>
            <a:ext cx="8229600" cy="3333750"/>
          </a:xfrm>
        </p:spPr>
        <p:txBody>
          <a:bodyPr/>
          <a:lstStyle/>
          <a:p>
            <a:r>
              <a:rPr lang="en-US" dirty="0" smtClean="0"/>
              <a:t>300 dimensions are commonly used</a:t>
            </a:r>
          </a:p>
          <a:p>
            <a:r>
              <a:rPr lang="en-US" dirty="0" smtClean="0"/>
              <a:t>The cells are commonly weighted by a product of two weights</a:t>
            </a:r>
          </a:p>
          <a:p>
            <a:pPr lvl="1"/>
            <a:r>
              <a:rPr lang="en-US" dirty="0" smtClean="0"/>
              <a:t>Local weight:  Log term frequency</a:t>
            </a:r>
          </a:p>
          <a:p>
            <a:pPr lvl="1"/>
            <a:r>
              <a:rPr lang="en-US" dirty="0" smtClean="0"/>
              <a:t>Global weight: either </a:t>
            </a:r>
            <a:r>
              <a:rPr lang="en-US" dirty="0" err="1" smtClean="0"/>
              <a:t>idf</a:t>
            </a:r>
            <a:r>
              <a:rPr lang="en-US" dirty="0" smtClean="0"/>
              <a:t> or an entropy measure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return to PPMI word-word matrices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we apply to SVD to them?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7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SVD applied to term-term matrix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148" y="1733550"/>
            <a:ext cx="9154274" cy="2514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800664" y="4705350"/>
            <a:ext cx="5639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(I’m simplifying here by assuming the matrix has rank |V|)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7701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467600" cy="1123950"/>
          </a:xfrm>
        </p:spPr>
        <p:txBody>
          <a:bodyPr/>
          <a:lstStyle/>
          <a:p>
            <a:r>
              <a:rPr lang="en-US" dirty="0" smtClean="0"/>
              <a:t>Truncated SVD on term-term matrix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9" y="1733550"/>
            <a:ext cx="8229599" cy="2514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97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Truncated SVD produces </a:t>
            </a:r>
            <a:r>
              <a:rPr lang="en-US" dirty="0" err="1" smtClean="0"/>
              <a:t>embeddings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352550"/>
            <a:ext cx="5808512" cy="3333750"/>
          </a:xfrm>
        </p:spPr>
        <p:txBody>
          <a:bodyPr/>
          <a:lstStyle/>
          <a:p>
            <a:r>
              <a:rPr lang="en-US" dirty="0" smtClean="0"/>
              <a:t>Each row of W matrix is a k-dimensional representation of each word </a:t>
            </a:r>
            <a:r>
              <a:rPr lang="en-US" i="1" dirty="0" smtClean="0"/>
              <a:t>w</a:t>
            </a:r>
          </a:p>
          <a:p>
            <a:r>
              <a:rPr lang="en-US" dirty="0" smtClean="0"/>
              <a:t>K might range from 50 to 1000</a:t>
            </a:r>
          </a:p>
          <a:p>
            <a:r>
              <a:rPr lang="en-US" dirty="0" smtClean="0"/>
              <a:t>Generally we keep the top k dimensions, but some experiments suggest that getting rid of the top 1 dimension or  even the top 50 dimensions is helpful (</a:t>
            </a:r>
            <a:r>
              <a:rPr lang="en-US" dirty="0" err="1" smtClean="0"/>
              <a:t>Lapesa</a:t>
            </a:r>
            <a:r>
              <a:rPr lang="en-US" dirty="0" smtClean="0"/>
              <a:t> and Evert 2014).</a:t>
            </a:r>
          </a:p>
          <a:p>
            <a:endParaRPr lang="en-US" dirty="0"/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3312" y="1352550"/>
            <a:ext cx="3064555" cy="256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561636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Embeddings</a:t>
            </a:r>
            <a:r>
              <a:rPr lang="en-US" dirty="0" smtClean="0"/>
              <a:t> versus sparse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2550"/>
            <a:ext cx="8534400" cy="3333750"/>
          </a:xfrm>
        </p:spPr>
        <p:txBody>
          <a:bodyPr/>
          <a:lstStyle/>
          <a:p>
            <a:r>
              <a:rPr lang="en-US" sz="2800" dirty="0" smtClean="0"/>
              <a:t>Dense SVD </a:t>
            </a:r>
            <a:r>
              <a:rPr lang="en-US" sz="2800" dirty="0" err="1" smtClean="0"/>
              <a:t>embeddings</a:t>
            </a:r>
            <a:r>
              <a:rPr lang="en-US" sz="2800" dirty="0" smtClean="0"/>
              <a:t> sometimes work better than sparse PPMI matrices at tasks like word similarity</a:t>
            </a:r>
          </a:p>
          <a:p>
            <a:pPr lvl="1"/>
            <a:r>
              <a:rPr lang="en-US" sz="2200" dirty="0" err="1" smtClean="0"/>
              <a:t>Denoising</a:t>
            </a:r>
            <a:r>
              <a:rPr lang="en-US" sz="2200" dirty="0" smtClean="0"/>
              <a:t>: low-order </a:t>
            </a:r>
            <a:r>
              <a:rPr lang="en-US" sz="2200" dirty="0"/>
              <a:t>dimensions </a:t>
            </a:r>
            <a:r>
              <a:rPr lang="en-US" sz="2200" dirty="0" smtClean="0"/>
              <a:t>may represent </a:t>
            </a:r>
            <a:r>
              <a:rPr lang="en-US" sz="2200" dirty="0"/>
              <a:t>unimportant </a:t>
            </a:r>
            <a:r>
              <a:rPr lang="en-US" sz="2200" dirty="0" smtClean="0"/>
              <a:t>information</a:t>
            </a:r>
          </a:p>
          <a:p>
            <a:pPr lvl="1"/>
            <a:r>
              <a:rPr lang="en-US" sz="2200" dirty="0" smtClean="0"/>
              <a:t>Truncation may help </a:t>
            </a:r>
            <a:r>
              <a:rPr lang="en-US" sz="2200" dirty="0"/>
              <a:t>the models generalize better to unseen data</a:t>
            </a:r>
            <a:r>
              <a:rPr lang="en-US" sz="2200" dirty="0" smtClean="0"/>
              <a:t>.</a:t>
            </a:r>
          </a:p>
          <a:p>
            <a:pPr lvl="1"/>
            <a:r>
              <a:rPr lang="en-US" sz="2200" dirty="0" smtClean="0"/>
              <a:t>Having a </a:t>
            </a:r>
            <a:r>
              <a:rPr lang="en-US" sz="2200" dirty="0"/>
              <a:t>smaller number of dimensions may make it easier for </a:t>
            </a:r>
            <a:r>
              <a:rPr lang="en-US" sz="2200" dirty="0" smtClean="0"/>
              <a:t>classifiers </a:t>
            </a:r>
            <a:r>
              <a:rPr lang="en-US" sz="2200" dirty="0"/>
              <a:t>to properly weight the dimensions for the task</a:t>
            </a:r>
            <a:r>
              <a:rPr lang="en-US" sz="2200" dirty="0" smtClean="0"/>
              <a:t>.</a:t>
            </a:r>
          </a:p>
          <a:p>
            <a:pPr lvl="1"/>
            <a:r>
              <a:rPr lang="en-US" sz="2200" dirty="0" smtClean="0"/>
              <a:t>Dense models </a:t>
            </a:r>
            <a:r>
              <a:rPr lang="en-US" sz="2200" dirty="0"/>
              <a:t>may do better at capturing higher order </a:t>
            </a:r>
            <a:r>
              <a:rPr lang="en-US" sz="2200" dirty="0" smtClean="0"/>
              <a:t>co-occurrence</a:t>
            </a:r>
            <a:r>
              <a:rPr lang="en-US" sz="2200" dirty="0"/>
              <a:t>. 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22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962400" y="-323850"/>
            <a:ext cx="4800600" cy="1905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1809750"/>
            <a:ext cx="5105400" cy="2286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A4001D"/>
                </a:solidFill>
                <a:ea typeface="ＭＳ Ｐゴシック" charset="0"/>
                <a:cs typeface="Calibri"/>
              </a:rPr>
              <a:t>Embeddings</a:t>
            </a:r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 inspired by neural language models: </a:t>
            </a:r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NN Language Model, skip</a:t>
            </a:r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-grams and CBOW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61755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467600" cy="514350"/>
          </a:xfrm>
        </p:spPr>
        <p:txBody>
          <a:bodyPr/>
          <a:lstStyle/>
          <a:p>
            <a:r>
              <a:rPr lang="en-US" dirty="0" smtClean="0"/>
              <a:t>Prediction-based models:</a:t>
            </a:r>
            <a:br>
              <a:rPr lang="en-US" dirty="0" smtClean="0"/>
            </a:br>
            <a:r>
              <a:rPr lang="en-US" dirty="0" smtClean="0"/>
              <a:t>An alternative way to get dense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267" y="1371600"/>
            <a:ext cx="8534400" cy="325755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NN Language Model</a:t>
            </a:r>
            <a:r>
              <a:rPr lang="en-US" dirty="0" smtClean="0"/>
              <a:t> (</a:t>
            </a:r>
            <a:r>
              <a:rPr lang="en-US" dirty="0" err="1" smtClean="0"/>
              <a:t>Collobert</a:t>
            </a:r>
            <a:r>
              <a:rPr lang="en-US" dirty="0" smtClean="0"/>
              <a:t> et al. 2011)</a:t>
            </a:r>
            <a:endParaRPr lang="en-US" b="1" dirty="0" smtClean="0"/>
          </a:p>
          <a:p>
            <a:r>
              <a:rPr lang="en-US" b="1" dirty="0" smtClean="0"/>
              <a:t>Skip</a:t>
            </a:r>
            <a:r>
              <a:rPr lang="en-US" b="1" dirty="0"/>
              <a:t>-gram</a:t>
            </a:r>
            <a:r>
              <a:rPr lang="en-US" dirty="0"/>
              <a:t> (</a:t>
            </a:r>
            <a:r>
              <a:rPr lang="en-US" dirty="0" err="1"/>
              <a:t>Mikolov</a:t>
            </a:r>
            <a:r>
              <a:rPr lang="en-US" dirty="0"/>
              <a:t> et al. 2013a)  </a:t>
            </a:r>
            <a:r>
              <a:rPr lang="en-US" b="1" dirty="0"/>
              <a:t>CBOW</a:t>
            </a:r>
            <a:r>
              <a:rPr lang="en-US" dirty="0"/>
              <a:t> (</a:t>
            </a:r>
            <a:r>
              <a:rPr lang="en-US" dirty="0" err="1"/>
              <a:t>Mikolov</a:t>
            </a:r>
            <a:r>
              <a:rPr lang="en-US" dirty="0"/>
              <a:t> et al. 2013b)</a:t>
            </a:r>
          </a:p>
          <a:p>
            <a:r>
              <a:rPr lang="en-US" dirty="0" smtClean="0"/>
              <a:t>Learn </a:t>
            </a:r>
            <a:r>
              <a:rPr lang="en-US" dirty="0" err="1" smtClean="0"/>
              <a:t>embeddings</a:t>
            </a:r>
            <a:r>
              <a:rPr lang="en-US" dirty="0" smtClean="0"/>
              <a:t> as part </a:t>
            </a:r>
            <a:r>
              <a:rPr lang="en-US" dirty="0"/>
              <a:t>of the process of word </a:t>
            </a:r>
            <a:r>
              <a:rPr lang="en-US" dirty="0" smtClean="0"/>
              <a:t>prediction.</a:t>
            </a:r>
          </a:p>
          <a:p>
            <a:r>
              <a:rPr lang="en-US" dirty="0" smtClean="0"/>
              <a:t>Train a neural </a:t>
            </a:r>
            <a:r>
              <a:rPr lang="en-US" dirty="0"/>
              <a:t>network to predict neighboring </a:t>
            </a:r>
            <a:r>
              <a:rPr lang="en-US" dirty="0" smtClean="0"/>
              <a:t>words</a:t>
            </a:r>
          </a:p>
          <a:p>
            <a:pPr marL="685800" lvl="2" indent="-342900"/>
            <a:r>
              <a:rPr lang="en-US" dirty="0"/>
              <a:t>Inspired by </a:t>
            </a:r>
            <a:r>
              <a:rPr lang="en-US" b="1" dirty="0"/>
              <a:t>neural net language </a:t>
            </a:r>
            <a:r>
              <a:rPr lang="en-US" b="1" dirty="0" smtClean="0"/>
              <a:t>models</a:t>
            </a:r>
            <a:r>
              <a:rPr lang="en-US" dirty="0" smtClean="0"/>
              <a:t>.</a:t>
            </a:r>
            <a:endParaRPr lang="en-US" dirty="0"/>
          </a:p>
          <a:p>
            <a:pPr marL="685800" lvl="2" indent="-342900"/>
            <a:r>
              <a:rPr lang="en-US" dirty="0" smtClean="0"/>
              <a:t>In so doing, learn </a:t>
            </a:r>
            <a:r>
              <a:rPr lang="en-US" dirty="0"/>
              <a:t>dense </a:t>
            </a:r>
            <a:r>
              <a:rPr lang="en-US" dirty="0" err="1"/>
              <a:t>embeddings</a:t>
            </a:r>
            <a:r>
              <a:rPr lang="en-US" dirty="0"/>
              <a:t> for the words in the training corpus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Advantages:</a:t>
            </a:r>
          </a:p>
          <a:p>
            <a:pPr lvl="1"/>
            <a:r>
              <a:rPr lang="en-US" dirty="0" smtClean="0"/>
              <a:t>Fast, easy to train (much faster than SVD)</a:t>
            </a:r>
          </a:p>
          <a:p>
            <a:pPr lvl="1"/>
            <a:r>
              <a:rPr lang="en-US" dirty="0" smtClean="0"/>
              <a:t>Available online in the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word2vec</a:t>
            </a:r>
            <a:r>
              <a:rPr lang="en-US" dirty="0" smtClean="0"/>
              <a:t> package</a:t>
            </a:r>
          </a:p>
          <a:p>
            <a:pPr lvl="1"/>
            <a:r>
              <a:rPr lang="en-US" dirty="0" smtClean="0"/>
              <a:t>Including sets of </a:t>
            </a:r>
            <a:r>
              <a:rPr lang="en-US" dirty="0" err="1" smtClean="0"/>
              <a:t>pretrained</a:t>
            </a:r>
            <a:r>
              <a:rPr lang="en-US" dirty="0" smtClean="0"/>
              <a:t> </a:t>
            </a:r>
            <a:r>
              <a:rPr lang="en-US" dirty="0" err="1" smtClean="0"/>
              <a:t>embeddings</a:t>
            </a:r>
            <a:r>
              <a:rPr lang="en-US" dirty="0" smtClean="0"/>
              <a:t>!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06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Skip-grams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Predict each neighboring </a:t>
            </a:r>
            <a:r>
              <a:rPr lang="en-US" sz="2800" dirty="0"/>
              <a:t>word </a:t>
            </a:r>
            <a:endParaRPr lang="en-US" sz="2800" dirty="0" smtClean="0"/>
          </a:p>
          <a:p>
            <a:pPr lvl="1"/>
            <a:r>
              <a:rPr lang="en-US" sz="2400" dirty="0" smtClean="0"/>
              <a:t>in </a:t>
            </a:r>
            <a:r>
              <a:rPr lang="en-US" sz="2400" dirty="0"/>
              <a:t>a context window of 2</a:t>
            </a:r>
            <a:r>
              <a:rPr lang="en-US" sz="2400" i="1" dirty="0"/>
              <a:t>C </a:t>
            </a:r>
            <a:r>
              <a:rPr lang="en-US" sz="2400" dirty="0"/>
              <a:t>words </a:t>
            </a:r>
            <a:endParaRPr lang="en-US" sz="2400" dirty="0" smtClean="0"/>
          </a:p>
          <a:p>
            <a:pPr lvl="1"/>
            <a:r>
              <a:rPr lang="en-US" sz="2400" dirty="0" smtClean="0"/>
              <a:t>from </a:t>
            </a:r>
            <a:r>
              <a:rPr lang="en-US" sz="2400" dirty="0"/>
              <a:t>the current word. </a:t>
            </a:r>
            <a:endParaRPr lang="en-US" sz="2400" dirty="0" smtClean="0"/>
          </a:p>
          <a:p>
            <a:r>
              <a:rPr lang="en-US" sz="2800" dirty="0" smtClean="0"/>
              <a:t>So for C=2, we are given word </a:t>
            </a:r>
            <a:r>
              <a:rPr lang="en-US" sz="2800" i="1" dirty="0" err="1" smtClean="0">
                <a:latin typeface="Times New Roman"/>
                <a:cs typeface="Times New Roman"/>
              </a:rPr>
              <a:t>w</a:t>
            </a:r>
            <a:r>
              <a:rPr lang="en-US" sz="4400" i="1" baseline="-25000" dirty="0" err="1" smtClean="0">
                <a:latin typeface="Times New Roman"/>
                <a:cs typeface="Times New Roman"/>
              </a:rPr>
              <a:t>t</a:t>
            </a:r>
            <a:r>
              <a:rPr lang="en-US" sz="2800" dirty="0" smtClean="0"/>
              <a:t> and predicting these 4 words:</a:t>
            </a:r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67150"/>
            <a:ext cx="3788229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15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09550"/>
            <a:ext cx="7467600" cy="742950"/>
          </a:xfrm>
        </p:spPr>
        <p:txBody>
          <a:bodyPr/>
          <a:lstStyle/>
          <a:p>
            <a:r>
              <a:rPr lang="en-US" smtClean="0"/>
              <a:t>Sparse versus dense </a:t>
            </a:r>
            <a:r>
              <a:rPr lang="en-US" dirty="0" smtClean="0"/>
              <a:t>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04950"/>
            <a:ext cx="8534400" cy="2895600"/>
          </a:xfrm>
        </p:spPr>
        <p:txBody>
          <a:bodyPr/>
          <a:lstStyle/>
          <a:p>
            <a:r>
              <a:rPr lang="en-US" sz="2800" dirty="0" smtClean="0"/>
              <a:t>PPMI vectors are</a:t>
            </a:r>
          </a:p>
          <a:p>
            <a:pPr lvl="1"/>
            <a:r>
              <a:rPr lang="en-US" sz="2400" b="1" dirty="0" smtClean="0"/>
              <a:t>long</a:t>
            </a:r>
            <a:r>
              <a:rPr lang="en-US" sz="2400" dirty="0" smtClean="0"/>
              <a:t> (length |V|= 20,000 to 50,000)</a:t>
            </a:r>
          </a:p>
          <a:p>
            <a:pPr lvl="1"/>
            <a:r>
              <a:rPr lang="en-US" sz="2400" b="1" dirty="0"/>
              <a:t>s</a:t>
            </a:r>
            <a:r>
              <a:rPr lang="en-US" sz="2400" b="1" dirty="0" smtClean="0"/>
              <a:t>parse </a:t>
            </a:r>
            <a:r>
              <a:rPr lang="en-US" sz="2400" dirty="0" smtClean="0"/>
              <a:t>(most elements are zero)</a:t>
            </a:r>
          </a:p>
          <a:p>
            <a:r>
              <a:rPr lang="en-US" sz="2800" dirty="0" smtClean="0"/>
              <a:t>Alternative: learn vectors which are</a:t>
            </a:r>
          </a:p>
          <a:p>
            <a:pPr lvl="1"/>
            <a:r>
              <a:rPr lang="en-US" sz="2400" b="1" dirty="0"/>
              <a:t>s</a:t>
            </a:r>
            <a:r>
              <a:rPr lang="en-US" sz="2400" b="1" dirty="0" smtClean="0"/>
              <a:t>hort</a:t>
            </a:r>
            <a:r>
              <a:rPr lang="en-US" sz="2400" dirty="0" smtClean="0"/>
              <a:t> (length 200-1000)</a:t>
            </a:r>
          </a:p>
          <a:p>
            <a:pPr lvl="1"/>
            <a:r>
              <a:rPr lang="en-US" sz="2400" b="1" dirty="0"/>
              <a:t>d</a:t>
            </a:r>
            <a:r>
              <a:rPr lang="en-US" sz="2400" b="1" dirty="0" smtClean="0"/>
              <a:t>ense</a:t>
            </a:r>
            <a:r>
              <a:rPr lang="en-US" sz="2400" dirty="0" smtClean="0"/>
              <a:t> (most elements are non-zero)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74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5638800" cy="742950"/>
          </a:xfrm>
        </p:spPr>
        <p:txBody>
          <a:bodyPr/>
          <a:lstStyle/>
          <a:p>
            <a:r>
              <a:rPr lang="en-US" dirty="0" smtClean="0"/>
              <a:t>Skip-grams learn 2 </a:t>
            </a:r>
            <a:r>
              <a:rPr lang="en-US" dirty="0" err="1" smtClean="0"/>
              <a:t>embeddings</a:t>
            </a:r>
            <a:r>
              <a:rPr lang="en-US" dirty="0" smtClean="0"/>
              <a:t> for each 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2550"/>
            <a:ext cx="6096000" cy="333375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input </a:t>
            </a:r>
            <a:r>
              <a:rPr lang="en-US" b="1" dirty="0"/>
              <a:t>embedding </a:t>
            </a:r>
            <a:r>
              <a:rPr lang="en-US" i="1" dirty="0" smtClean="0">
                <a:latin typeface="Times New Roman"/>
                <a:cs typeface="Times New Roman"/>
              </a:rPr>
              <a:t>v</a:t>
            </a:r>
            <a:r>
              <a:rPr lang="en-US" i="1" dirty="0" smtClean="0"/>
              <a:t>, </a:t>
            </a:r>
            <a:r>
              <a:rPr lang="en-US" dirty="0" smtClean="0"/>
              <a:t>in the input matrix </a:t>
            </a:r>
            <a:r>
              <a:rPr lang="en-US" i="1" dirty="0" smtClean="0">
                <a:latin typeface="Times New Roman"/>
                <a:cs typeface="Times New Roman"/>
              </a:rPr>
              <a:t>W</a:t>
            </a:r>
          </a:p>
          <a:p>
            <a:r>
              <a:rPr lang="en-US" dirty="0"/>
              <a:t>Column </a:t>
            </a:r>
            <a:r>
              <a:rPr lang="en-US" i="1" dirty="0" err="1">
                <a:latin typeface="Times New Roman"/>
                <a:cs typeface="Times New Roman"/>
              </a:rPr>
              <a:t>i</a:t>
            </a:r>
            <a:r>
              <a:rPr lang="en-US" dirty="0"/>
              <a:t> of the input matrix </a:t>
            </a:r>
            <a:r>
              <a:rPr lang="en-US" i="1" dirty="0">
                <a:latin typeface="Times New Roman"/>
                <a:cs typeface="Times New Roman"/>
              </a:rPr>
              <a:t>W</a:t>
            </a:r>
            <a:r>
              <a:rPr lang="en-US" i="1" dirty="0"/>
              <a:t> </a:t>
            </a:r>
            <a:r>
              <a:rPr lang="en-US" dirty="0"/>
              <a:t>is the </a:t>
            </a:r>
            <a:r>
              <a:rPr lang="en-US" i="1" dirty="0" smtClean="0"/>
              <a:t>d </a:t>
            </a:r>
            <a:r>
              <a:rPr lang="en-US" dirty="0"/>
              <a:t>embedding </a:t>
            </a:r>
            <a:r>
              <a:rPr lang="en-US" i="1" dirty="0">
                <a:latin typeface="Times New Roman"/>
                <a:cs typeface="Times New Roman"/>
              </a:rPr>
              <a:t>v</a:t>
            </a:r>
            <a:r>
              <a:rPr lang="en-US" sz="3600" i="1" baseline="-25000" dirty="0">
                <a:latin typeface="Times New Roman"/>
                <a:cs typeface="Times New Roman"/>
              </a:rPr>
              <a:t>i</a:t>
            </a:r>
            <a:r>
              <a:rPr lang="en-US" i="1" dirty="0"/>
              <a:t> </a:t>
            </a:r>
            <a:r>
              <a:rPr lang="en-US" dirty="0"/>
              <a:t>for word </a:t>
            </a:r>
            <a:r>
              <a:rPr lang="en-US" i="1" dirty="0" err="1">
                <a:latin typeface="Times New Roman"/>
                <a:cs typeface="Times New Roman"/>
              </a:rPr>
              <a:t>i</a:t>
            </a:r>
            <a:r>
              <a:rPr lang="en-US" i="1" dirty="0"/>
              <a:t> </a:t>
            </a:r>
            <a:r>
              <a:rPr lang="en-US" dirty="0"/>
              <a:t>in the vocabulary. </a:t>
            </a:r>
            <a:endParaRPr lang="en-US" dirty="0" smtClean="0"/>
          </a:p>
          <a:p>
            <a:endParaRPr lang="en-US" i="1" dirty="0" smtClean="0"/>
          </a:p>
          <a:p>
            <a:pPr marL="0" indent="0">
              <a:buNone/>
            </a:pPr>
            <a:r>
              <a:rPr lang="en-US" b="1" dirty="0" smtClean="0"/>
              <a:t>output </a:t>
            </a:r>
            <a:r>
              <a:rPr lang="en-US" b="1" dirty="0"/>
              <a:t>embedding </a:t>
            </a:r>
            <a:r>
              <a:rPr lang="en-US" i="1" dirty="0">
                <a:latin typeface="Times New Roman"/>
                <a:cs typeface="Times New Roman"/>
              </a:rPr>
              <a:t>v</a:t>
            </a:r>
            <a:r>
              <a:rPr lang="en-US" dirty="0" smtClean="0">
                <a:latin typeface="Times New Roman"/>
                <a:cs typeface="Times New Roman"/>
              </a:rPr>
              <a:t>′</a:t>
            </a:r>
            <a:r>
              <a:rPr lang="en-US" dirty="0" smtClean="0"/>
              <a:t>, in output matrix </a:t>
            </a:r>
            <a:r>
              <a:rPr lang="en-US" i="1" dirty="0" smtClean="0">
                <a:latin typeface="Times New Roman"/>
                <a:cs typeface="Times New Roman"/>
              </a:rPr>
              <a:t>W’</a:t>
            </a:r>
          </a:p>
          <a:p>
            <a:r>
              <a:rPr lang="en-US" dirty="0" smtClean="0"/>
              <a:t>Row </a:t>
            </a:r>
            <a:r>
              <a:rPr lang="en-US" i="1" dirty="0" err="1">
                <a:latin typeface="Times New Roman"/>
                <a:cs typeface="Times New Roman"/>
              </a:rPr>
              <a:t>i</a:t>
            </a:r>
            <a:r>
              <a:rPr lang="en-US" i="1" dirty="0"/>
              <a:t> </a:t>
            </a:r>
            <a:r>
              <a:rPr lang="en-US" dirty="0"/>
              <a:t>of the output matrix </a:t>
            </a:r>
            <a:r>
              <a:rPr lang="en-US" i="1" dirty="0" smtClean="0">
                <a:latin typeface="Times New Roman"/>
                <a:cs typeface="Times New Roman"/>
              </a:rPr>
              <a:t>W</a:t>
            </a:r>
            <a:r>
              <a:rPr lang="en-US" dirty="0" smtClean="0">
                <a:latin typeface="Times New Roman"/>
                <a:cs typeface="Times New Roman"/>
              </a:rPr>
              <a:t>′</a:t>
            </a:r>
            <a:r>
              <a:rPr lang="en-US" dirty="0" smtClean="0"/>
              <a:t> </a:t>
            </a:r>
            <a:r>
              <a:rPr lang="en-US" dirty="0"/>
              <a:t>is a </a:t>
            </a:r>
            <a:r>
              <a:rPr lang="en-US" i="1" dirty="0" smtClean="0">
                <a:latin typeface="Times New Roman"/>
                <a:cs typeface="Times New Roman"/>
              </a:rPr>
              <a:t>d</a:t>
            </a:r>
            <a:r>
              <a:rPr lang="en-US" dirty="0" smtClean="0"/>
              <a:t> </a:t>
            </a:r>
            <a:r>
              <a:rPr lang="en-US" dirty="0"/>
              <a:t>vector embedding </a:t>
            </a:r>
            <a:r>
              <a:rPr lang="en-US" i="1" dirty="0" err="1">
                <a:latin typeface="Times New Roman"/>
                <a:cs typeface="Times New Roman"/>
              </a:rPr>
              <a:t>v</a:t>
            </a:r>
            <a:r>
              <a:rPr lang="en-US" dirty="0" err="1">
                <a:latin typeface="Times New Roman"/>
                <a:cs typeface="Times New Roman"/>
              </a:rPr>
              <a:t>′</a:t>
            </a:r>
            <a:r>
              <a:rPr lang="en-US" sz="3600" i="1" baseline="-25000" dirty="0" err="1">
                <a:latin typeface="Times New Roman"/>
                <a:cs typeface="Times New Roman"/>
              </a:rPr>
              <a:t>i</a:t>
            </a:r>
            <a:r>
              <a:rPr lang="en-US" i="1" dirty="0"/>
              <a:t> </a:t>
            </a:r>
            <a:r>
              <a:rPr lang="en-US" dirty="0"/>
              <a:t>for word </a:t>
            </a:r>
            <a:r>
              <a:rPr lang="en-US" i="1" dirty="0" err="1">
                <a:latin typeface="Times New Roman"/>
                <a:cs typeface="Times New Roman"/>
              </a:rPr>
              <a:t>i</a:t>
            </a:r>
            <a:r>
              <a:rPr lang="en-US" i="1" dirty="0"/>
              <a:t> </a:t>
            </a:r>
            <a:r>
              <a:rPr lang="en-US" dirty="0"/>
              <a:t>in the </a:t>
            </a:r>
            <a:r>
              <a:rPr lang="en-US" dirty="0" smtClean="0"/>
              <a:t>vocabulary.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03" y="19050"/>
            <a:ext cx="2127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34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Walking through corpus pointing </a:t>
            </a:r>
            <a:r>
              <a:rPr lang="en-US" dirty="0"/>
              <a:t>at </a:t>
            </a:r>
            <a:r>
              <a:rPr lang="en-US" dirty="0" smtClean="0"/>
              <a:t>word </a:t>
            </a:r>
            <a:r>
              <a:rPr lang="en-US" i="1" dirty="0"/>
              <a:t>w</a:t>
            </a:r>
            <a:r>
              <a:rPr lang="en-US" dirty="0"/>
              <a:t>(</a:t>
            </a:r>
            <a:r>
              <a:rPr lang="en-US" i="1" dirty="0"/>
              <a:t>t</a:t>
            </a:r>
            <a:r>
              <a:rPr lang="en-US" dirty="0"/>
              <a:t>), whose index in the vocabulary is </a:t>
            </a:r>
            <a:r>
              <a:rPr lang="en-US" i="1" dirty="0"/>
              <a:t>j</a:t>
            </a:r>
            <a:r>
              <a:rPr lang="en-US" dirty="0"/>
              <a:t>, so we’ll call it </a:t>
            </a:r>
            <a:r>
              <a:rPr lang="en-US" i="1" dirty="0" err="1" smtClean="0"/>
              <a:t>w</a:t>
            </a:r>
            <a:r>
              <a:rPr lang="en-US" sz="4000" i="1" baseline="-25000" dirty="0" err="1" smtClean="0"/>
              <a:t>j</a:t>
            </a:r>
            <a:r>
              <a:rPr lang="en-US" i="1" dirty="0" smtClean="0"/>
              <a:t> </a:t>
            </a:r>
            <a:r>
              <a:rPr lang="en-US" dirty="0"/>
              <a:t>(1 &lt; </a:t>
            </a:r>
            <a:r>
              <a:rPr lang="en-US" i="1" dirty="0"/>
              <a:t>j </a:t>
            </a:r>
            <a:r>
              <a:rPr lang="en-US" dirty="0"/>
              <a:t>&lt; |</a:t>
            </a:r>
            <a:r>
              <a:rPr lang="en-US" i="1" dirty="0"/>
              <a:t>V </a:t>
            </a:r>
            <a:r>
              <a:rPr lang="en-US" dirty="0"/>
              <a:t>|). </a:t>
            </a:r>
            <a:endParaRPr lang="en-US" dirty="0" smtClean="0"/>
          </a:p>
          <a:p>
            <a:r>
              <a:rPr lang="en-US" dirty="0" smtClean="0"/>
              <a:t>Let’s predict </a:t>
            </a:r>
            <a:r>
              <a:rPr lang="en-US" i="1" dirty="0" smtClean="0"/>
              <a:t>w</a:t>
            </a:r>
            <a:r>
              <a:rPr lang="en-US" dirty="0" smtClean="0"/>
              <a:t>(</a:t>
            </a:r>
            <a:r>
              <a:rPr lang="en-US" i="1" dirty="0" smtClean="0"/>
              <a:t>t</a:t>
            </a:r>
            <a:r>
              <a:rPr lang="en-US" dirty="0" smtClean="0"/>
              <a:t>+1</a:t>
            </a:r>
            <a:r>
              <a:rPr lang="en-US" dirty="0"/>
              <a:t>) , whose index in the vocabulary is </a:t>
            </a:r>
            <a:r>
              <a:rPr lang="en-US" i="1" dirty="0"/>
              <a:t>k </a:t>
            </a:r>
            <a:r>
              <a:rPr lang="en-US" dirty="0"/>
              <a:t>(1 &lt; </a:t>
            </a:r>
            <a:r>
              <a:rPr lang="en-US" i="1" dirty="0"/>
              <a:t>k </a:t>
            </a:r>
            <a:r>
              <a:rPr lang="en-US" dirty="0"/>
              <a:t>&lt; |</a:t>
            </a:r>
            <a:r>
              <a:rPr lang="en-US" i="1" dirty="0"/>
              <a:t>V </a:t>
            </a:r>
            <a:r>
              <a:rPr lang="en-US" dirty="0"/>
              <a:t>|). Hence our task is to compute </a:t>
            </a:r>
            <a:r>
              <a:rPr lang="en-US" i="1" dirty="0">
                <a:latin typeface="Times New Roman"/>
                <a:cs typeface="Times New Roman"/>
              </a:rPr>
              <a:t>P</a:t>
            </a:r>
            <a:r>
              <a:rPr lang="en-US" dirty="0">
                <a:latin typeface="Times New Roman"/>
                <a:cs typeface="Times New Roman"/>
              </a:rPr>
              <a:t>(</a:t>
            </a:r>
            <a:r>
              <a:rPr lang="en-US" i="1" dirty="0" err="1">
                <a:latin typeface="Times New Roman"/>
                <a:cs typeface="Times New Roman"/>
              </a:rPr>
              <a:t>w</a:t>
            </a:r>
            <a:r>
              <a:rPr lang="en-US" sz="3600" i="1" baseline="-25000" dirty="0" err="1">
                <a:latin typeface="Times New Roman"/>
                <a:cs typeface="Times New Roman"/>
              </a:rPr>
              <a:t>k</a:t>
            </a:r>
            <a:r>
              <a:rPr lang="en-US" dirty="0" err="1">
                <a:latin typeface="Times New Roman"/>
                <a:cs typeface="Times New Roman"/>
              </a:rPr>
              <a:t>|</a:t>
            </a:r>
            <a:r>
              <a:rPr lang="en-US" i="1" dirty="0" err="1">
                <a:latin typeface="Times New Roman"/>
                <a:cs typeface="Times New Roman"/>
              </a:rPr>
              <a:t>w</a:t>
            </a:r>
            <a:r>
              <a:rPr lang="en-US" sz="3600" i="1" baseline="-25000" dirty="0" err="1">
                <a:latin typeface="Times New Roman"/>
                <a:cs typeface="Times New Roman"/>
              </a:rPr>
              <a:t>j</a:t>
            </a:r>
            <a:r>
              <a:rPr lang="en-US" dirty="0">
                <a:latin typeface="Times New Roman"/>
                <a:cs typeface="Times New Roman"/>
              </a:rPr>
              <a:t>)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4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696200" cy="742950"/>
          </a:xfrm>
        </p:spPr>
        <p:txBody>
          <a:bodyPr/>
          <a:lstStyle/>
          <a:p>
            <a:r>
              <a:rPr lang="en-US" dirty="0" smtClean="0"/>
              <a:t>Intuition: similarity </a:t>
            </a:r>
            <a:r>
              <a:rPr lang="en-US" smtClean="0"/>
              <a:t>as dot-product</a:t>
            </a:r>
            <a:br>
              <a:rPr lang="en-US" smtClean="0"/>
            </a:br>
            <a:r>
              <a:rPr lang="en-US" smtClean="0"/>
              <a:t>between a target vector and context vector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352" y="1352550"/>
            <a:ext cx="6439296" cy="33337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12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Similarity is computed from dot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Remember: two vectors are similar if they have a high dot product</a:t>
            </a:r>
          </a:p>
          <a:p>
            <a:pPr lvl="1"/>
            <a:r>
              <a:rPr lang="en-US" sz="2400" dirty="0" smtClean="0"/>
              <a:t>Cosine is just a normalized dot product</a:t>
            </a:r>
          </a:p>
          <a:p>
            <a:r>
              <a:rPr lang="en-US" sz="2800" dirty="0" smtClean="0"/>
              <a:t>So:</a:t>
            </a:r>
          </a:p>
          <a:p>
            <a:pPr lvl="1"/>
            <a:r>
              <a:rPr lang="en-US" sz="2400" dirty="0"/>
              <a:t>Similarity(</a:t>
            </a:r>
            <a:r>
              <a:rPr lang="en-US" sz="2400" dirty="0" err="1"/>
              <a:t>j,k</a:t>
            </a:r>
            <a:r>
              <a:rPr lang="en-US" sz="2400" dirty="0" smtClean="0"/>
              <a:t>)</a:t>
            </a:r>
            <a:r>
              <a:rPr lang="en-US" sz="2400" dirty="0"/>
              <a:t> </a:t>
            </a:r>
            <a:r>
              <a:rPr lang="en-US" sz="2400" dirty="0" smtClean="0"/>
              <a:t> ∝ </a:t>
            </a:r>
            <a:r>
              <a:rPr lang="en-US" sz="2400" dirty="0" err="1" smtClean="0"/>
              <a:t>c</a:t>
            </a:r>
            <a:r>
              <a:rPr lang="en-US" sz="3200" baseline="-25000" dirty="0" err="1" smtClean="0"/>
              <a:t>k</a:t>
            </a:r>
            <a:r>
              <a:rPr lang="en-US" sz="3200" baseline="-25000" dirty="0" smtClean="0"/>
              <a:t> </a:t>
            </a:r>
            <a:r>
              <a:rPr lang="en-US" sz="2400" dirty="0" smtClean="0"/>
              <a:t>∙ </a:t>
            </a:r>
            <a:r>
              <a:rPr lang="en-US" sz="2400" dirty="0" err="1" smtClean="0"/>
              <a:t>v</a:t>
            </a:r>
            <a:r>
              <a:rPr lang="en-US" sz="3200" baseline="-25000" dirty="0" err="1" smtClean="0"/>
              <a:t>j</a:t>
            </a:r>
            <a:endParaRPr lang="en-US" sz="3200" baseline="-25000" dirty="0"/>
          </a:p>
          <a:p>
            <a:r>
              <a:rPr lang="en-US" sz="2800" dirty="0" smtClean="0"/>
              <a:t>We’ll need to normalize to get a probability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875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Turning dot products into probabilities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 charset="0"/>
                <a:ea typeface="Times New Roman" charset="0"/>
                <a:cs typeface="Times New Roman" charset="0"/>
              </a:rPr>
              <a:t>Similarity(</a:t>
            </a:r>
            <a:r>
              <a:rPr lang="en-US" sz="3600" dirty="0" err="1" smtClean="0">
                <a:latin typeface="Times New Roman" charset="0"/>
                <a:ea typeface="Times New Roman" charset="0"/>
                <a:cs typeface="Times New Roman" charset="0"/>
              </a:rPr>
              <a:t>j,k</a:t>
            </a:r>
            <a:r>
              <a:rPr lang="en-US" sz="3600" dirty="0" smtClean="0">
                <a:latin typeface="Times New Roman" charset="0"/>
                <a:ea typeface="Times New Roman" charset="0"/>
                <a:cs typeface="Times New Roman" charset="0"/>
              </a:rPr>
              <a:t>) = </a:t>
            </a:r>
            <a:r>
              <a:rPr lang="en-US" sz="3600" i="1" dirty="0" err="1" smtClean="0">
                <a:latin typeface="Times New Roman" charset="0"/>
                <a:ea typeface="Times New Roman" charset="0"/>
                <a:cs typeface="Times New Roman" charset="0"/>
              </a:rPr>
              <a:t>c</a:t>
            </a:r>
            <a:r>
              <a:rPr lang="en-US" sz="44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k</a:t>
            </a:r>
            <a:r>
              <a:rPr lang="en-US" sz="4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600" i="1" dirty="0" smtClean="0">
                <a:latin typeface="Times New Roman" charset="0"/>
                <a:ea typeface="Times New Roman" charset="0"/>
                <a:cs typeface="Times New Roman" charset="0"/>
              </a:rPr>
              <a:t>∙ </a:t>
            </a:r>
            <a:r>
              <a:rPr lang="en-US" sz="3600" i="1" dirty="0" err="1" smtClean="0">
                <a:latin typeface="Times New Roman" charset="0"/>
                <a:ea typeface="Times New Roman" charset="0"/>
                <a:cs typeface="Times New Roman" charset="0"/>
              </a:rPr>
              <a:t>v</a:t>
            </a:r>
            <a:r>
              <a:rPr lang="en-US" sz="44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j</a:t>
            </a:r>
            <a:endParaRPr lang="en-US" sz="4400" i="1" baseline="-25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4400" baseline="-25000" dirty="0" smtClean="0"/>
          </a:p>
          <a:p>
            <a:r>
              <a:rPr lang="en-US" sz="3600" dirty="0" smtClean="0"/>
              <a:t>We use </a:t>
            </a:r>
            <a:r>
              <a:rPr lang="en-US" sz="3600" dirty="0" err="1" smtClean="0"/>
              <a:t>softmax</a:t>
            </a:r>
            <a:r>
              <a:rPr lang="en-US" sz="3600" dirty="0" smtClean="0"/>
              <a:t> to turn into probabilities</a:t>
            </a:r>
          </a:p>
          <a:p>
            <a:endParaRPr lang="en-US" sz="4400" baseline="-25000" dirty="0" smtClean="0"/>
          </a:p>
          <a:p>
            <a:endParaRPr lang="en-US" sz="3600" baseline="-25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11778"/>
            <a:ext cx="5221432" cy="127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473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Embeddings</a:t>
            </a:r>
            <a:r>
              <a:rPr lang="en-US" dirty="0" smtClean="0"/>
              <a:t> from W and W’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Since we have two </a:t>
            </a:r>
            <a:r>
              <a:rPr lang="en-US" dirty="0" err="1" smtClean="0"/>
              <a:t>embeddings</a:t>
            </a:r>
            <a:r>
              <a:rPr lang="en-US" dirty="0" smtClean="0"/>
              <a:t>, </a:t>
            </a:r>
            <a:r>
              <a:rPr lang="en-US" dirty="0" err="1" smtClean="0"/>
              <a:t>v</a:t>
            </a:r>
            <a:r>
              <a:rPr lang="en-US" sz="3200" baseline="-25000" dirty="0" err="1" smtClean="0"/>
              <a:t>j</a:t>
            </a:r>
            <a:r>
              <a:rPr lang="en-US" dirty="0" smtClean="0"/>
              <a:t> and </a:t>
            </a:r>
            <a:r>
              <a:rPr lang="en-US" dirty="0" err="1"/>
              <a:t>c</a:t>
            </a:r>
            <a:r>
              <a:rPr lang="en-US" sz="3200" baseline="-25000" dirty="0" err="1" smtClean="0"/>
              <a:t>j</a:t>
            </a:r>
            <a:r>
              <a:rPr lang="en-US" dirty="0" smtClean="0"/>
              <a:t> for each word </a:t>
            </a:r>
            <a:r>
              <a:rPr lang="en-US" dirty="0" err="1" smtClean="0"/>
              <a:t>w</a:t>
            </a:r>
            <a:r>
              <a:rPr lang="en-US" sz="3600" baseline="-25000" dirty="0" err="1" smtClean="0"/>
              <a:t>j</a:t>
            </a:r>
            <a:endParaRPr lang="en-US" baseline="-25000" dirty="0" smtClean="0"/>
          </a:p>
          <a:p>
            <a:r>
              <a:rPr lang="en-US" dirty="0" smtClean="0"/>
              <a:t>We can either:</a:t>
            </a:r>
          </a:p>
          <a:p>
            <a:pPr lvl="1"/>
            <a:r>
              <a:rPr lang="en-US" dirty="0" smtClean="0"/>
              <a:t>Just use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j</a:t>
            </a:r>
            <a:endParaRPr lang="en-US" baseline="-25000" dirty="0" smtClean="0"/>
          </a:p>
          <a:p>
            <a:pPr lvl="1"/>
            <a:r>
              <a:rPr lang="en-US" dirty="0" smtClean="0"/>
              <a:t>Sum them</a:t>
            </a:r>
          </a:p>
          <a:p>
            <a:pPr lvl="1"/>
            <a:r>
              <a:rPr lang="en-US" dirty="0" smtClean="0"/>
              <a:t>Concatenate them to make a double-length embedding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82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with some initial </a:t>
            </a:r>
            <a:r>
              <a:rPr lang="en-US" dirty="0" err="1" smtClean="0"/>
              <a:t>embeddings</a:t>
            </a:r>
            <a:r>
              <a:rPr lang="en-US" dirty="0" smtClean="0"/>
              <a:t> (e.g., random)</a:t>
            </a:r>
          </a:p>
          <a:p>
            <a:r>
              <a:rPr lang="en-US" dirty="0" smtClean="0"/>
              <a:t>iteratively </a:t>
            </a:r>
            <a:r>
              <a:rPr lang="en-US" dirty="0"/>
              <a:t>make the </a:t>
            </a:r>
            <a:r>
              <a:rPr lang="en-US" dirty="0" err="1"/>
              <a:t>embeddings</a:t>
            </a:r>
            <a:r>
              <a:rPr lang="en-US" dirty="0"/>
              <a:t> for a word </a:t>
            </a:r>
            <a:endParaRPr lang="en-US" dirty="0" smtClean="0"/>
          </a:p>
          <a:p>
            <a:pPr lvl="1"/>
            <a:r>
              <a:rPr lang="en-US" dirty="0" smtClean="0"/>
              <a:t>more </a:t>
            </a:r>
            <a:r>
              <a:rPr lang="en-US" dirty="0"/>
              <a:t>like the </a:t>
            </a:r>
            <a:r>
              <a:rPr lang="en-US" dirty="0" err="1"/>
              <a:t>embeddings</a:t>
            </a:r>
            <a:r>
              <a:rPr lang="en-US" dirty="0"/>
              <a:t> of its neighbors </a:t>
            </a:r>
            <a:endParaRPr lang="en-US" dirty="0" smtClean="0"/>
          </a:p>
          <a:p>
            <a:pPr lvl="1"/>
            <a:r>
              <a:rPr lang="en-US" dirty="0" smtClean="0"/>
              <a:t>less </a:t>
            </a:r>
            <a:r>
              <a:rPr lang="en-US" dirty="0"/>
              <a:t>like the </a:t>
            </a:r>
            <a:r>
              <a:rPr lang="en-US" dirty="0" err="1"/>
              <a:t>embeddings</a:t>
            </a:r>
            <a:r>
              <a:rPr lang="en-US" dirty="0"/>
              <a:t> of other words.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081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Visualizing W and C as a network for doing error </a:t>
            </a:r>
            <a:r>
              <a:rPr lang="en-US" dirty="0" err="1" smtClean="0"/>
              <a:t>backprop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48" y="1352550"/>
            <a:ext cx="7181303" cy="33337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329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One-hot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vector of length |V| </a:t>
            </a:r>
          </a:p>
          <a:p>
            <a:r>
              <a:rPr lang="en-US" dirty="0" smtClean="0"/>
              <a:t>1 for the target word and 0 for other words</a:t>
            </a:r>
          </a:p>
          <a:p>
            <a:r>
              <a:rPr lang="en-US" dirty="0" smtClean="0"/>
              <a:t>So if “popsicle” is vocabulary word 5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one-hot vector </a:t>
            </a:r>
            <a:r>
              <a:rPr lang="en-US" dirty="0" smtClean="0"/>
              <a:t>is</a:t>
            </a:r>
          </a:p>
          <a:p>
            <a:r>
              <a:rPr lang="en-US" dirty="0" smtClean="0"/>
              <a:t>[0,0,0,0,1,0,0,0,0…….0]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822700"/>
            <a:ext cx="5842000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17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Skip-gram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67200" y="810280"/>
            <a:ext cx="952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n-lt"/>
              </a:rPr>
              <a:t>h = </a:t>
            </a:r>
            <a:r>
              <a:rPr lang="en-US" sz="2800" dirty="0" err="1" smtClean="0">
                <a:latin typeface="+mn-lt"/>
              </a:rPr>
              <a:t>v</a:t>
            </a:r>
            <a:r>
              <a:rPr lang="en-US" sz="4000" baseline="-25000" dirty="0" err="1" smtClean="0">
                <a:latin typeface="+mn-lt"/>
              </a:rPr>
              <a:t>j</a:t>
            </a:r>
            <a:endParaRPr lang="en-US" sz="2800" baseline="-250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8064" y="220200"/>
            <a:ext cx="1096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n-lt"/>
              </a:rPr>
              <a:t>o = </a:t>
            </a:r>
            <a:r>
              <a:rPr lang="en-US" sz="2800" dirty="0" err="1" smtClean="0">
                <a:latin typeface="+mn-lt"/>
              </a:rPr>
              <a:t>Ch</a:t>
            </a:r>
            <a:endParaRPr lang="en-US" sz="2800" baseline="-25000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1494243"/>
            <a:ext cx="7632700" cy="35433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079979" y="700391"/>
            <a:ext cx="1337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n-lt"/>
              </a:rPr>
              <a:t>o</a:t>
            </a:r>
            <a:r>
              <a:rPr lang="en-US" sz="3600" baseline="-25000" dirty="0" smtClean="0">
                <a:latin typeface="+mn-lt"/>
              </a:rPr>
              <a:t>k</a:t>
            </a:r>
            <a:r>
              <a:rPr lang="en-US" sz="2800" dirty="0" smtClean="0">
                <a:latin typeface="+mn-lt"/>
              </a:rPr>
              <a:t> = </a:t>
            </a:r>
            <a:r>
              <a:rPr lang="en-US" sz="2800" dirty="0" err="1">
                <a:latin typeface="+mn-lt"/>
              </a:rPr>
              <a:t>c</a:t>
            </a:r>
            <a:r>
              <a:rPr lang="en-US" sz="3600" baseline="-25000" dirty="0" err="1" smtClean="0">
                <a:latin typeface="+mn-lt"/>
              </a:rPr>
              <a:t>k</a:t>
            </a:r>
            <a:r>
              <a:rPr lang="en-US" sz="2800" dirty="0" err="1" smtClean="0">
                <a:latin typeface="+mn-lt"/>
              </a:rPr>
              <a:t>h</a:t>
            </a:r>
            <a:endParaRPr lang="en-US" sz="2800" baseline="-250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6243" y="1143000"/>
            <a:ext cx="1475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+mn-lt"/>
              </a:rPr>
              <a:t>o</a:t>
            </a:r>
            <a:r>
              <a:rPr lang="en-US" sz="3600" baseline="-25000" dirty="0" smtClean="0">
                <a:latin typeface="+mn-lt"/>
              </a:rPr>
              <a:t>k</a:t>
            </a:r>
            <a:r>
              <a:rPr lang="en-US" sz="2800" dirty="0" smtClean="0">
                <a:latin typeface="+mn-lt"/>
              </a:rPr>
              <a:t> = </a:t>
            </a:r>
            <a:r>
              <a:rPr lang="en-US" sz="2800" dirty="0" err="1">
                <a:latin typeface="+mn-lt"/>
              </a:rPr>
              <a:t>c</a:t>
            </a:r>
            <a:r>
              <a:rPr lang="en-US" sz="3600" baseline="-25000" dirty="0" err="1" smtClean="0">
                <a:latin typeface="+mn-lt"/>
              </a:rPr>
              <a:t>k</a:t>
            </a:r>
            <a:r>
              <a:rPr lang="en-US" sz="2800" dirty="0" err="1" smtClean="0">
                <a:latin typeface="+mn-lt"/>
              </a:rPr>
              <a:t>∙v</a:t>
            </a:r>
            <a:r>
              <a:rPr lang="en-US" sz="3600" baseline="-25000" dirty="0" err="1" smtClean="0">
                <a:latin typeface="+mn-lt"/>
              </a:rPr>
              <a:t>j</a:t>
            </a:r>
            <a:endParaRPr lang="en-US" sz="2800" baseline="-25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6976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09550"/>
            <a:ext cx="7467600" cy="742950"/>
          </a:xfrm>
        </p:spPr>
        <p:txBody>
          <a:bodyPr/>
          <a:lstStyle/>
          <a:p>
            <a:r>
              <a:rPr lang="en-US" smtClean="0"/>
              <a:t>Sparse versus dense </a:t>
            </a:r>
            <a:r>
              <a:rPr lang="en-US" dirty="0" smtClean="0"/>
              <a:t>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00150"/>
            <a:ext cx="8839200" cy="3962400"/>
          </a:xfrm>
        </p:spPr>
        <p:txBody>
          <a:bodyPr/>
          <a:lstStyle/>
          <a:p>
            <a:r>
              <a:rPr lang="en-US" dirty="0" smtClean="0"/>
              <a:t>Why dense vectors?</a:t>
            </a:r>
          </a:p>
          <a:p>
            <a:pPr lvl="1"/>
            <a:r>
              <a:rPr lang="en-US" sz="2400" dirty="0" smtClean="0"/>
              <a:t>Short vectors may be easier to use as features in machine learning (less weights to tune)</a:t>
            </a:r>
          </a:p>
          <a:p>
            <a:pPr lvl="1"/>
            <a:r>
              <a:rPr lang="en-US" sz="2400" dirty="0" smtClean="0"/>
              <a:t>Dense vectors may generalize better than storing explicit counts</a:t>
            </a:r>
          </a:p>
          <a:p>
            <a:pPr lvl="1"/>
            <a:r>
              <a:rPr lang="en-US" sz="2400" dirty="0" smtClean="0"/>
              <a:t>They may do better at capturing synonymy:</a:t>
            </a:r>
          </a:p>
          <a:p>
            <a:pPr lvl="2"/>
            <a:r>
              <a:rPr lang="en-US" sz="2400" i="1" dirty="0"/>
              <a:t>c</a:t>
            </a:r>
            <a:r>
              <a:rPr lang="en-US" sz="2400" i="1" dirty="0" smtClean="0"/>
              <a:t>ar</a:t>
            </a:r>
            <a:r>
              <a:rPr lang="en-US" sz="2400" dirty="0" smtClean="0"/>
              <a:t> and </a:t>
            </a:r>
            <a:r>
              <a:rPr lang="en-US" sz="2400" i="1" dirty="0" smtClean="0"/>
              <a:t>automobile</a:t>
            </a:r>
            <a:r>
              <a:rPr lang="en-US" sz="2400" dirty="0" smtClean="0"/>
              <a:t> are synonyms; but are represented as distinct dimensions; this fails to capture similarity between a word with </a:t>
            </a:r>
            <a:r>
              <a:rPr lang="en-US" sz="2400" i="1" dirty="0" smtClean="0"/>
              <a:t>car</a:t>
            </a:r>
            <a:r>
              <a:rPr lang="en-US" sz="2400" dirty="0" smtClean="0"/>
              <a:t> as a neighbor and a word with </a:t>
            </a:r>
            <a:r>
              <a:rPr lang="en-US" sz="2400" i="1" dirty="0" smtClean="0"/>
              <a:t>automobile</a:t>
            </a:r>
            <a:r>
              <a:rPr lang="en-US" sz="2400" dirty="0" smtClean="0"/>
              <a:t> as a neighbor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936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with the </a:t>
            </a:r>
            <a:r>
              <a:rPr lang="en-US" dirty="0" err="1" smtClean="0"/>
              <a:t>softmax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denominator: have to compute over every word in vocab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Instead: just sample a few of those negative words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284" y="1962150"/>
            <a:ext cx="5221432" cy="127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85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 in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23950"/>
            <a:ext cx="8534400" cy="3790950"/>
          </a:xfrm>
        </p:spPr>
        <p:txBody>
          <a:bodyPr/>
          <a:lstStyle/>
          <a:p>
            <a:r>
              <a:rPr lang="en-US" sz="2800" dirty="0" smtClean="0"/>
              <a:t>Make the word like the context words</a:t>
            </a:r>
          </a:p>
          <a:p>
            <a:endParaRPr lang="en-US" sz="2800" dirty="0"/>
          </a:p>
          <a:p>
            <a:r>
              <a:rPr lang="en-US" sz="2800" dirty="0" smtClean="0"/>
              <a:t>We want this to be high:</a:t>
            </a:r>
          </a:p>
          <a:p>
            <a:endParaRPr lang="en-US" sz="2800" dirty="0" smtClean="0"/>
          </a:p>
          <a:p>
            <a:r>
              <a:rPr lang="en-US" sz="2800" dirty="0" smtClean="0"/>
              <a:t>And not like </a:t>
            </a:r>
            <a:r>
              <a:rPr lang="en-US" sz="2800" i="1" dirty="0" smtClean="0"/>
              <a:t>k</a:t>
            </a:r>
            <a:r>
              <a:rPr lang="en-US" sz="2800" dirty="0" smtClean="0"/>
              <a:t> randomly selected “noise words”</a:t>
            </a:r>
          </a:p>
          <a:p>
            <a:endParaRPr lang="en-US" sz="2800" dirty="0"/>
          </a:p>
          <a:p>
            <a:r>
              <a:rPr lang="en-US" sz="2800" dirty="0" smtClean="0"/>
              <a:t>We want this to be low: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73" y="1657350"/>
            <a:ext cx="5471948" cy="622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559628"/>
            <a:ext cx="8634563" cy="6250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517650"/>
            <a:ext cx="1859643" cy="5207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752600" y="2724150"/>
            <a:ext cx="5061857" cy="393700"/>
            <a:chOff x="3683000" y="2482850"/>
            <a:chExt cx="2286000" cy="1778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83000" y="2495550"/>
              <a:ext cx="1778000" cy="1524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86400" y="2482850"/>
              <a:ext cx="482600" cy="177800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583" y="4705350"/>
            <a:ext cx="3585034" cy="37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015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Skipgram</a:t>
            </a:r>
            <a:r>
              <a:rPr lang="en-US" dirty="0" smtClean="0"/>
              <a:t> with </a:t>
            </a:r>
            <a:r>
              <a:rPr lang="en-US" smtClean="0"/>
              <a:t>negative sampling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Loss function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199" y="2038350"/>
            <a:ext cx="7660967" cy="13493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2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 between </a:t>
            </a:r>
            <a:r>
              <a:rPr lang="en-US" dirty="0" err="1" smtClean="0"/>
              <a:t>skipgrams</a:t>
            </a:r>
            <a:r>
              <a:rPr lang="en-US" dirty="0" smtClean="0"/>
              <a:t> and PMI!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we multiply </a:t>
            </a:r>
            <a:r>
              <a:rPr lang="en-US" i="1" dirty="0" smtClean="0"/>
              <a:t>WW’</a:t>
            </a:r>
            <a:r>
              <a:rPr lang="en-US" i="1" baseline="30000" dirty="0" smtClean="0"/>
              <a:t>T</a:t>
            </a:r>
            <a:r>
              <a:rPr lang="en-US" i="1" dirty="0" smtClean="0"/>
              <a:t> </a:t>
            </a:r>
            <a:endParaRPr lang="en-US" dirty="0"/>
          </a:p>
          <a:p>
            <a:r>
              <a:rPr lang="en-US" dirty="0" smtClean="0"/>
              <a:t>We get a |</a:t>
            </a:r>
            <a:r>
              <a:rPr lang="en-US" dirty="0" err="1" smtClean="0"/>
              <a:t>V|x|V</a:t>
            </a:r>
            <a:r>
              <a:rPr lang="en-US" dirty="0" smtClean="0"/>
              <a:t>| matrix </a:t>
            </a:r>
            <a:r>
              <a:rPr lang="en-US" i="1" dirty="0"/>
              <a:t>M</a:t>
            </a:r>
            <a:r>
              <a:rPr lang="en-US" i="1" dirty="0" smtClean="0"/>
              <a:t> </a:t>
            </a:r>
            <a:r>
              <a:rPr lang="en-US" dirty="0"/>
              <a:t>, each entry </a:t>
            </a:r>
            <a:r>
              <a:rPr lang="en-US" i="1" dirty="0" err="1" smtClean="0"/>
              <a:t>m</a:t>
            </a:r>
            <a:r>
              <a:rPr lang="en-US" sz="3600" i="1" baseline="-25000" dirty="0" err="1" smtClean="0"/>
              <a:t>ij</a:t>
            </a:r>
            <a:r>
              <a:rPr lang="en-US" i="1" dirty="0" smtClean="0"/>
              <a:t> </a:t>
            </a:r>
            <a:r>
              <a:rPr lang="en-US" dirty="0"/>
              <a:t>corresponding to some association between input word </a:t>
            </a:r>
            <a:r>
              <a:rPr lang="en-US" i="1" dirty="0" err="1"/>
              <a:t>i</a:t>
            </a:r>
            <a:r>
              <a:rPr lang="en-US" i="1" dirty="0"/>
              <a:t> </a:t>
            </a:r>
            <a:r>
              <a:rPr lang="en-US" dirty="0"/>
              <a:t>and output word </a:t>
            </a:r>
            <a:r>
              <a:rPr lang="en-US" i="1" dirty="0"/>
              <a:t>j </a:t>
            </a:r>
            <a:endParaRPr lang="en-US" i="1" dirty="0" smtClean="0"/>
          </a:p>
          <a:p>
            <a:r>
              <a:rPr lang="en-US" dirty="0" smtClean="0"/>
              <a:t>Levy and Goldberg (2014b) show that skip-gram reaches its optimum just when this matrix is a shifted version of PMI:</a:t>
            </a:r>
          </a:p>
          <a:p>
            <a:pPr marL="0" indent="0">
              <a:buNone/>
            </a:pPr>
            <a:r>
              <a:rPr lang="en-US" i="1" dirty="0" smtClean="0"/>
              <a:t>			WW</a:t>
            </a:r>
            <a:r>
              <a:rPr lang="en-US" dirty="0" smtClean="0"/>
              <a:t>′</a:t>
            </a:r>
            <a:r>
              <a:rPr lang="en-US" i="1" baseline="30000" dirty="0" smtClean="0"/>
              <a:t>T </a:t>
            </a:r>
            <a:r>
              <a:rPr lang="en-US" dirty="0"/>
              <a:t>=</a:t>
            </a:r>
            <a:r>
              <a:rPr lang="en-US" i="1" dirty="0" smtClean="0"/>
              <a:t>M</a:t>
            </a:r>
            <a:r>
              <a:rPr lang="en-US" sz="2800" baseline="30000" dirty="0" smtClean="0"/>
              <a:t>PMI </a:t>
            </a:r>
            <a:r>
              <a:rPr lang="en-US" dirty="0" smtClean="0"/>
              <a:t>−log </a:t>
            </a:r>
            <a:r>
              <a:rPr lang="en-US" i="1" dirty="0" smtClean="0"/>
              <a:t>k </a:t>
            </a:r>
          </a:p>
          <a:p>
            <a:r>
              <a:rPr lang="en-US" dirty="0" smtClean="0"/>
              <a:t>So skip-gram is implicitly factoring a shifted version of the PMI matrix into the two embedding matrices.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2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</a:t>
            </a:r>
            <a:r>
              <a:rPr lang="en-US" dirty="0" err="1" smtClean="0"/>
              <a:t>embeddings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Nearest words to some </a:t>
            </a:r>
            <a:r>
              <a:rPr lang="en-US" dirty="0" err="1" smtClean="0"/>
              <a:t>embeddings</a:t>
            </a:r>
            <a:r>
              <a:rPr lang="en-US" dirty="0" smtClean="0"/>
              <a:t> (</a:t>
            </a:r>
            <a:r>
              <a:rPr lang="en-US" dirty="0" err="1" smtClean="0"/>
              <a:t>Mikolov</a:t>
            </a:r>
            <a:r>
              <a:rPr lang="en-US" dirty="0" smtClean="0"/>
              <a:t> et al. 20131)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4" y="2114550"/>
            <a:ext cx="8823326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62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Embeddings</a:t>
            </a:r>
            <a:r>
              <a:rPr lang="en-US" dirty="0" smtClean="0"/>
              <a:t> capture relational meaning!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352550"/>
                <a:ext cx="8686800" cy="333375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vector(</a:t>
                </a:r>
                <a:r>
                  <a:rPr lang="en-US" i="1" dirty="0"/>
                  <a:t>‘king’</a:t>
                </a:r>
                <a:r>
                  <a:rPr lang="en-US" dirty="0"/>
                  <a:t>) - vector(</a:t>
                </a:r>
                <a:r>
                  <a:rPr lang="en-US" i="1" dirty="0"/>
                  <a:t>‘man’</a:t>
                </a:r>
                <a:r>
                  <a:rPr lang="en-US" dirty="0"/>
                  <a:t>) + vector(</a:t>
                </a:r>
                <a:r>
                  <a:rPr lang="en-US" i="1" dirty="0"/>
                  <a:t>‘woman’</a:t>
                </a:r>
                <a:r>
                  <a:rPr lang="en-US" dirty="0"/>
                  <a:t>) 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 xmlns="">
                    <m:r>
                      <a:rPr lang="en-US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≈</m:t>
                    </m:r>
                    <m:r>
                      <a:rPr lang="en-US" b="0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en-US" dirty="0" smtClean="0"/>
                  <a:t>vector(‘queen’)</a:t>
                </a:r>
              </a:p>
              <a:p>
                <a:pPr marL="0" indent="0">
                  <a:buNone/>
                </a:pPr>
                <a:r>
                  <a:rPr lang="en-US" dirty="0"/>
                  <a:t>vector(</a:t>
                </a:r>
                <a:r>
                  <a:rPr lang="en-US" i="1" dirty="0"/>
                  <a:t>‘Paris’</a:t>
                </a:r>
                <a:r>
                  <a:rPr lang="en-US" dirty="0"/>
                  <a:t>) - vector(</a:t>
                </a:r>
                <a:r>
                  <a:rPr lang="en-US" i="1" dirty="0"/>
                  <a:t>‘France’</a:t>
                </a:r>
                <a:r>
                  <a:rPr lang="en-US" dirty="0"/>
                  <a:t>) + vector(</a:t>
                </a:r>
                <a:r>
                  <a:rPr lang="en-US" i="1" dirty="0"/>
                  <a:t>‘Italy’</a:t>
                </a:r>
                <a:r>
                  <a:rPr lang="en-US" dirty="0"/>
                  <a:t>) </a:t>
                </a:r>
                <a14:m>
                  <m:oMath xmlns:m="http://schemas.openxmlformats.org/officeDocument/2006/math" xmlns="">
                    <m:r>
                      <a:rPr lang="en-US" i="1" dirty="0">
                        <a:latin typeface="Cambria Math" charset="0"/>
                        <a:ea typeface="Cambria Math" charset="0"/>
                        <a:cs typeface="Cambria Math" charset="0"/>
                      </a:rPr>
                      <m:t>≈</m:t>
                    </m:r>
                  </m:oMath>
                </a14:m>
                <a:r>
                  <a:rPr lang="en-US" dirty="0" smtClean="0"/>
                  <a:t> vector(‘Rome’)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352550"/>
                <a:ext cx="8686800" cy="3333750"/>
              </a:xfrm>
              <a:blipFill rotWithShape="0">
                <a:blip r:embed="rId2"/>
                <a:stretch>
                  <a:fillRect l="-1053" t="-1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43" y="2318802"/>
            <a:ext cx="7269513" cy="258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55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962400" y="-323850"/>
            <a:ext cx="4800600" cy="1905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1809750"/>
            <a:ext cx="5105400" cy="12954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Brown clustering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97799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 clustering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agglomerative clustering algorithm that clusters words based on which words precede or follow them</a:t>
            </a:r>
          </a:p>
          <a:p>
            <a:r>
              <a:rPr lang="en-US" dirty="0" smtClean="0"/>
              <a:t>These word clusters can be turned into a kind of vector</a:t>
            </a:r>
          </a:p>
          <a:p>
            <a:r>
              <a:rPr lang="en-US" dirty="0" smtClean="0"/>
              <a:t>We’ll give a very brief sketch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2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 clustering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word is initially assigned to its own cluster. </a:t>
            </a:r>
          </a:p>
          <a:p>
            <a:r>
              <a:rPr lang="en-US" dirty="0"/>
              <a:t>We now consider consider merging each pair of clusters. </a:t>
            </a:r>
            <a:r>
              <a:rPr lang="en-US" dirty="0" smtClean="0"/>
              <a:t>Highest quality merge is chosen.</a:t>
            </a:r>
          </a:p>
          <a:p>
            <a:pPr lvl="1"/>
            <a:r>
              <a:rPr lang="en-US" dirty="0" smtClean="0"/>
              <a:t>Quality = merges two words that have similar probabilities of preceding and following words</a:t>
            </a:r>
          </a:p>
          <a:p>
            <a:pPr lvl="1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(More technically quality = smallest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decrease in the likelihood of the corpus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according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to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 class-based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language model) 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Clustering </a:t>
            </a:r>
            <a:r>
              <a:rPr lang="en-US" dirty="0"/>
              <a:t>proceeds until all words are in one big cluster.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21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 Clusters as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tracing the order in which clusters are merged, the model builds a binary tree from bottom to </a:t>
            </a:r>
            <a:r>
              <a:rPr lang="en-US" dirty="0" smtClean="0"/>
              <a:t>top.</a:t>
            </a:r>
          </a:p>
          <a:p>
            <a:r>
              <a:rPr lang="en-US" dirty="0" smtClean="0"/>
              <a:t>Each word represented by binary string = path from root to leaf</a:t>
            </a:r>
          </a:p>
          <a:p>
            <a:r>
              <a:rPr lang="en-US" dirty="0" smtClean="0"/>
              <a:t>Each intermediate node is a cluster </a:t>
            </a:r>
          </a:p>
          <a:p>
            <a:r>
              <a:rPr lang="en-US" dirty="0" smtClean="0"/>
              <a:t>Chairman is 0010, “months” = 01, and verbs =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2" y="3519502"/>
            <a:ext cx="7458075" cy="162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31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methods for getting short dense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Singular Value Decomposition (SVD)</a:t>
            </a:r>
          </a:p>
          <a:p>
            <a:pPr lvl="1"/>
            <a:r>
              <a:rPr lang="en-US" sz="2400" dirty="0" smtClean="0"/>
              <a:t>A special case of this is called LSA – Latent Semantic Analysis</a:t>
            </a:r>
          </a:p>
          <a:p>
            <a:r>
              <a:rPr lang="en-US" sz="2800" dirty="0" smtClean="0"/>
              <a:t>“Neural Language Model”-inspired predictive models</a:t>
            </a:r>
          </a:p>
          <a:p>
            <a:pPr lvl="1"/>
            <a:r>
              <a:rPr lang="en-US" sz="2400" dirty="0"/>
              <a:t>s</a:t>
            </a:r>
            <a:r>
              <a:rPr lang="en-US" sz="2400" dirty="0" smtClean="0"/>
              <a:t>kip-grams and CBOW</a:t>
            </a:r>
          </a:p>
          <a:p>
            <a:r>
              <a:rPr lang="en-US" sz="2800" dirty="0" smtClean="0"/>
              <a:t>Brown clustering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19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Brown cluster examples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33550"/>
            <a:ext cx="8528799" cy="25288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888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Class-based language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Suppose each word was in some class c</a:t>
            </a:r>
            <a:r>
              <a:rPr lang="en-US" baseline="-25000" dirty="0" smtClean="0"/>
              <a:t>i:</a:t>
            </a:r>
            <a:endParaRPr lang="en-US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114550"/>
            <a:ext cx="4941711" cy="654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927" y="2830512"/>
            <a:ext cx="5065584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4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962400" y="-323850"/>
            <a:ext cx="4800600" cy="1905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10000" y="1809750"/>
            <a:ext cx="5105400" cy="12954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Dense Vectors via SVD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65747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Intuition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7775"/>
            <a:ext cx="8534400" cy="3333750"/>
          </a:xfrm>
        </p:spPr>
        <p:txBody>
          <a:bodyPr/>
          <a:lstStyle/>
          <a:p>
            <a:r>
              <a:rPr lang="en-US" dirty="0" smtClean="0"/>
              <a:t>Approximate an N-dimensional dataset using fewer dimensions</a:t>
            </a:r>
          </a:p>
          <a:p>
            <a:r>
              <a:rPr lang="en-US" dirty="0" smtClean="0"/>
              <a:t>By first rotating the axes into a new space</a:t>
            </a:r>
          </a:p>
          <a:p>
            <a:r>
              <a:rPr lang="en-US" dirty="0" smtClean="0"/>
              <a:t>In which the highest order dimension captures the most variance in the original dataset</a:t>
            </a:r>
          </a:p>
          <a:p>
            <a:r>
              <a:rPr lang="en-US" dirty="0" smtClean="0"/>
              <a:t>And the next dimension captures the next most variance, etc.</a:t>
            </a:r>
          </a:p>
          <a:p>
            <a:r>
              <a:rPr lang="en-US" dirty="0" smtClean="0"/>
              <a:t>Many such (related) methods:</a:t>
            </a:r>
          </a:p>
          <a:p>
            <a:pPr lvl="1">
              <a:spcBef>
                <a:spcPts val="380"/>
              </a:spcBef>
            </a:pPr>
            <a:r>
              <a:rPr lang="en-US" dirty="0" smtClean="0"/>
              <a:t>PCA – principle components analysis</a:t>
            </a:r>
          </a:p>
          <a:p>
            <a:pPr lvl="1">
              <a:spcBef>
                <a:spcPts val="380"/>
              </a:spcBef>
            </a:pPr>
            <a:r>
              <a:rPr lang="en-US" dirty="0" smtClean="0"/>
              <a:t>Factor Analysis</a:t>
            </a:r>
          </a:p>
          <a:p>
            <a:pPr lvl="1">
              <a:spcBef>
                <a:spcPts val="380"/>
              </a:spcBef>
            </a:pPr>
            <a:r>
              <a:rPr lang="en-US" dirty="0" smtClean="0"/>
              <a:t>SVD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908" y="19050"/>
            <a:ext cx="5700819" cy="51244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9050"/>
            <a:ext cx="572201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33350"/>
            <a:ext cx="4572000" cy="742950"/>
          </a:xfrm>
        </p:spPr>
        <p:txBody>
          <a:bodyPr/>
          <a:lstStyle/>
          <a:p>
            <a:r>
              <a:rPr lang="en-US" dirty="0" smtClean="0"/>
              <a:t>Dimensionality reduction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236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403" y="60440"/>
            <a:ext cx="7467600" cy="742950"/>
          </a:xfrm>
        </p:spPr>
        <p:txBody>
          <a:bodyPr/>
          <a:lstStyle/>
          <a:p>
            <a:r>
              <a:rPr lang="en-US" dirty="0" smtClean="0"/>
              <a:t>Singular </a:t>
            </a:r>
            <a:r>
              <a:rPr lang="en-US" smtClean="0"/>
              <a:t>Value Decomposition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04800" y="1276350"/>
            <a:ext cx="8534400" cy="3333750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Any rectangular w x c matrix X </a:t>
            </a:r>
            <a:r>
              <a:rPr lang="en-US" i="1" dirty="0" smtClean="0"/>
              <a:t>equals the product </a:t>
            </a:r>
            <a:r>
              <a:rPr lang="en-US" i="1" dirty="0"/>
              <a:t>of 3 matrices:</a:t>
            </a:r>
          </a:p>
          <a:p>
            <a:pPr marL="0" indent="0">
              <a:buNone/>
            </a:pPr>
            <a:r>
              <a:rPr lang="en-US" b="1" dirty="0"/>
              <a:t>W</a:t>
            </a:r>
            <a:r>
              <a:rPr lang="en-US" dirty="0"/>
              <a:t>: rows corresponding to original but m columns </a:t>
            </a:r>
            <a:r>
              <a:rPr lang="en-US" dirty="0" smtClean="0"/>
              <a:t>represents a dimension in a new latent space, such that 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M column vectors are orthogonal to each other</a:t>
            </a:r>
          </a:p>
          <a:p>
            <a:pPr lvl="1">
              <a:buFont typeface="Arial" charset="0"/>
              <a:buChar char="•"/>
            </a:pPr>
            <a:r>
              <a:rPr lang="en-US" dirty="0" smtClean="0"/>
              <a:t>Columns are ordered by the amount of variance in the dataset each new dimension accounts for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</a:t>
            </a:r>
            <a:r>
              <a:rPr lang="en-US" dirty="0"/>
              <a:t>:  diagonal </a:t>
            </a:r>
            <a:r>
              <a:rPr lang="en-US" i="1" dirty="0"/>
              <a:t>m</a:t>
            </a:r>
            <a:r>
              <a:rPr lang="en-US" dirty="0"/>
              <a:t> x </a:t>
            </a:r>
            <a:r>
              <a:rPr lang="en-US" i="1" dirty="0"/>
              <a:t>m</a:t>
            </a:r>
            <a:r>
              <a:rPr lang="en-US" dirty="0"/>
              <a:t> matrix of </a:t>
            </a:r>
            <a:r>
              <a:rPr lang="en-US" b="1" dirty="0"/>
              <a:t>singular </a:t>
            </a:r>
            <a:r>
              <a:rPr lang="en-US" b="1" dirty="0" smtClean="0"/>
              <a:t>values </a:t>
            </a:r>
            <a:r>
              <a:rPr lang="en-US" dirty="0" smtClean="0"/>
              <a:t>expressing the importance of each dimension.</a:t>
            </a:r>
            <a:endParaRPr lang="en-US" dirty="0"/>
          </a:p>
          <a:p>
            <a:pPr marL="0" indent="0">
              <a:buNone/>
            </a:pPr>
            <a:r>
              <a:rPr lang="en-US" b="1" dirty="0" smtClean="0"/>
              <a:t>C</a:t>
            </a:r>
            <a:r>
              <a:rPr lang="en-US" dirty="0"/>
              <a:t>: columns corresponding to original but m rows corresponding to singular values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400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403" y="60440"/>
            <a:ext cx="7467600" cy="742950"/>
          </a:xfrm>
        </p:spPr>
        <p:txBody>
          <a:bodyPr/>
          <a:lstStyle/>
          <a:p>
            <a:r>
              <a:rPr lang="en-US" dirty="0" smtClean="0"/>
              <a:t>Singular </a:t>
            </a:r>
            <a:r>
              <a:rPr lang="en-US" smtClean="0"/>
              <a:t>Value Decomposition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465500"/>
            <a:ext cx="5134816" cy="313623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35DC5-7E65-8247-99AB-4E984F8A92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144249" y="4706435"/>
            <a:ext cx="274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latin typeface="+mn-lt"/>
              </a:rPr>
              <a:t>Landuaer</a:t>
            </a:r>
            <a:r>
              <a:rPr lang="en-US" sz="1800" dirty="0" smtClean="0">
                <a:latin typeface="+mn-lt"/>
              </a:rPr>
              <a:t> and </a:t>
            </a:r>
            <a:r>
              <a:rPr lang="en-US" sz="1800" dirty="0" err="1" smtClean="0">
                <a:latin typeface="+mn-lt"/>
              </a:rPr>
              <a:t>Dumais</a:t>
            </a:r>
            <a:r>
              <a:rPr lang="en-US" sz="1800" dirty="0" smtClean="0">
                <a:latin typeface="+mn-lt"/>
              </a:rPr>
              <a:t> 1997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0953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LP-jurafsky">
  <a:themeElements>
    <a:clrScheme name="NLP Class">
      <a:dk1>
        <a:sysClr val="windowText" lastClr="000000"/>
      </a:dk1>
      <a:lt1>
        <a:sysClr val="window" lastClr="FFFFFF"/>
      </a:lt1>
      <a:dk2>
        <a:srgbClr val="605435"/>
      </a:dk2>
      <a:lt2>
        <a:srgbClr val="E7D19A"/>
      </a:lt2>
      <a:accent1>
        <a:srgbClr val="A4001D"/>
      </a:accent1>
      <a:accent2>
        <a:srgbClr val="2584BB"/>
      </a:accent2>
      <a:accent3>
        <a:srgbClr val="BB57BE"/>
      </a:accent3>
      <a:accent4>
        <a:srgbClr val="177245"/>
      </a:accent4>
      <a:accent5>
        <a:srgbClr val="35ACA2"/>
      </a:accent5>
      <a:accent6>
        <a:srgbClr val="FF8700"/>
      </a:accent6>
      <a:hlink>
        <a:srgbClr val="EF8E1C"/>
      </a:hlink>
      <a:folHlink>
        <a:srgbClr val="FEC60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>
            <a:lumMod val="40000"/>
            <a:lumOff val="60000"/>
          </a:schemeClr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Sans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A50021"/>
            </a:gs>
            <a:gs pos="100000">
              <a:schemeClr val="tx1"/>
            </a:gs>
          </a:gsLst>
          <a:lin ang="0" scaled="1"/>
        </a:gra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Lucida Sans" pitchFamily="-65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800" dirty="0">
            <a:latin typeface="+mn-lt"/>
          </a:defRPr>
        </a:defPPr>
      </a:lstStyle>
    </a:txDef>
  </a:objectDefaults>
  <a:extraClrSchemeLst>
    <a:extraClrScheme>
      <a:clrScheme name="nlp-lucida-schem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lp-lucida-scheme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lp-lucida-scheme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lp-lucida-scheme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lp-lucida-schem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lp-lucida-schem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lp-lucida-scheme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NLP-jurafsky.potx</Template>
  <TotalTime>22061</TotalTime>
  <Words>1574</Words>
  <Application>Microsoft Macintosh PowerPoint</Application>
  <PresentationFormat>On-screen Show (16:9)</PresentationFormat>
  <Paragraphs>227</Paragraphs>
  <Slides>41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NLP-jurafsky</vt:lpstr>
      <vt:lpstr>Vector Semantics</vt:lpstr>
      <vt:lpstr>Sparse versus dense vectors</vt:lpstr>
      <vt:lpstr>Sparse versus dense vectors</vt:lpstr>
      <vt:lpstr>Three methods for getting short dense vectors</vt:lpstr>
      <vt:lpstr>Vector Semantics</vt:lpstr>
      <vt:lpstr>Intuition</vt:lpstr>
      <vt:lpstr>Dimensionality reduction</vt:lpstr>
      <vt:lpstr>Singular Value Decomposition</vt:lpstr>
      <vt:lpstr>Singular Value Decomposition</vt:lpstr>
      <vt:lpstr>SVD applied to term-document matrix: Latent Semantic Analysis</vt:lpstr>
      <vt:lpstr>LSA more details</vt:lpstr>
      <vt:lpstr>Let’s return to PPMI word-word matrices</vt:lpstr>
      <vt:lpstr>SVD applied to term-term matrix</vt:lpstr>
      <vt:lpstr>Truncated SVD on term-term matrix</vt:lpstr>
      <vt:lpstr>Truncated SVD produces embeddings</vt:lpstr>
      <vt:lpstr>Embeddings versus sparse vectors</vt:lpstr>
      <vt:lpstr>Vector Semantics</vt:lpstr>
      <vt:lpstr>Prediction-based models: An alternative way to get dense vectors</vt:lpstr>
      <vt:lpstr>Skip-grams</vt:lpstr>
      <vt:lpstr>Skip-grams learn 2 embeddings for each w</vt:lpstr>
      <vt:lpstr>Setup</vt:lpstr>
      <vt:lpstr>Intuition: similarity as dot-product between a target vector and context vector</vt:lpstr>
      <vt:lpstr>Similarity is computed from dot product</vt:lpstr>
      <vt:lpstr>Turning dot products into probabilities</vt:lpstr>
      <vt:lpstr>Embeddings from W and W’</vt:lpstr>
      <vt:lpstr>Learning</vt:lpstr>
      <vt:lpstr>Visualizing W and C as a network for doing error backprop</vt:lpstr>
      <vt:lpstr>One-hot vectors</vt:lpstr>
      <vt:lpstr>Skip-gram</vt:lpstr>
      <vt:lpstr>Problem with the softmax</vt:lpstr>
      <vt:lpstr>Goal in learning</vt:lpstr>
      <vt:lpstr>Skipgram with negative sampling: Loss function</vt:lpstr>
      <vt:lpstr>Relation between skipgrams and PMI!</vt:lpstr>
      <vt:lpstr>Properties of embeddings</vt:lpstr>
      <vt:lpstr>Embeddings capture relational meaning!</vt:lpstr>
      <vt:lpstr>Vector Semantics</vt:lpstr>
      <vt:lpstr>Brown clustering</vt:lpstr>
      <vt:lpstr>Brown clustering algorithm</vt:lpstr>
      <vt:lpstr>Brown Clusters as vectors</vt:lpstr>
      <vt:lpstr>Brown cluster examples</vt:lpstr>
      <vt:lpstr>Class-based language model</vt:lpstr>
    </vt:vector>
  </TitlesOfParts>
  <Company>Stanford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Extraction</dc:title>
  <dc:creator>Christopher Manning</dc:creator>
  <cp:lastModifiedBy>Giuseppe Attardi</cp:lastModifiedBy>
  <cp:revision>491</cp:revision>
  <cp:lastPrinted>2012-05-22T05:13:27Z</cp:lastPrinted>
  <dcterms:created xsi:type="dcterms:W3CDTF">2010-04-19T15:31:24Z</dcterms:created>
  <dcterms:modified xsi:type="dcterms:W3CDTF">2016-11-24T10:07:23Z</dcterms:modified>
</cp:coreProperties>
</file>